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46" r:id="rId3"/>
    <p:sldId id="292" r:id="rId4"/>
    <p:sldId id="342" r:id="rId5"/>
    <p:sldId id="287" r:id="rId6"/>
    <p:sldId id="350" r:id="rId7"/>
    <p:sldId id="352" r:id="rId8"/>
    <p:sldId id="353" r:id="rId9"/>
    <p:sldId id="354" r:id="rId10"/>
    <p:sldId id="315" r:id="rId11"/>
    <p:sldId id="367" r:id="rId12"/>
    <p:sldId id="316" r:id="rId13"/>
    <p:sldId id="306" r:id="rId14"/>
    <p:sldId id="338" r:id="rId15"/>
    <p:sldId id="351" r:id="rId16"/>
    <p:sldId id="355" r:id="rId17"/>
    <p:sldId id="317" r:id="rId18"/>
    <p:sldId id="305" r:id="rId19"/>
    <p:sldId id="339" r:id="rId20"/>
    <p:sldId id="309" r:id="rId21"/>
    <p:sldId id="310" r:id="rId22"/>
    <p:sldId id="356" r:id="rId23"/>
    <p:sldId id="368" r:id="rId24"/>
    <p:sldId id="326" r:id="rId25"/>
    <p:sldId id="327" r:id="rId26"/>
    <p:sldId id="362" r:id="rId27"/>
    <p:sldId id="363" r:id="rId28"/>
    <p:sldId id="366" r:id="rId29"/>
    <p:sldId id="365" r:id="rId30"/>
    <p:sldId id="29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920" userDrawn="1">
          <p15:clr>
            <a:srgbClr val="A4A3A4"/>
          </p15:clr>
        </p15:guide>
        <p15:guide id="2" pos="5760" userDrawn="1">
          <p15:clr>
            <a:srgbClr val="A4A3A4"/>
          </p15:clr>
        </p15:guide>
        <p15:guide id="3" orient="horz" pos="1128" userDrawn="1">
          <p15:clr>
            <a:srgbClr val="A4A3A4"/>
          </p15:clr>
        </p15:guide>
        <p15:guide id="4" orient="horz" pos="319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CC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831" autoAdjust="0"/>
  </p:normalViewPr>
  <p:slideViewPr>
    <p:cSldViewPr snapToGrid="0">
      <p:cViewPr varScale="1">
        <p:scale>
          <a:sx n="100" d="100"/>
          <a:sy n="100" d="100"/>
        </p:scale>
        <p:origin x="198" y="72"/>
      </p:cViewPr>
      <p:guideLst>
        <p:guide pos="1920"/>
        <p:guide pos="5760"/>
        <p:guide orient="horz" pos="1128"/>
        <p:guide orient="horz" pos="3192"/>
      </p:guideLst>
    </p:cSldViewPr>
  </p:slideViewPr>
  <p:notesTextViewPr>
    <p:cViewPr>
      <p:scale>
        <a:sx n="1" d="1"/>
        <a:sy n="1" d="1"/>
      </p:scale>
      <p:origin x="0" y="0"/>
    </p:cViewPr>
  </p:notesTextViewPr>
  <p:notesViewPr>
    <p:cSldViewPr snapToGrid="0">
      <p:cViewPr>
        <p:scale>
          <a:sx n="100" d="100"/>
          <a:sy n="100" d="100"/>
        </p:scale>
        <p:origin x="1806" y="-48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C7D2D5-8CA9-4FD5-A5EF-F63262FF5A80}" type="datetimeFigureOut">
              <a:rPr lang="en-US" smtClean="0"/>
              <a:t>3/13/2018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B46E80-1ED2-4DA5-A3C7-3BEA4AA05365}" type="slidenum">
              <a:rPr lang="en-US" smtClean="0"/>
              <a:t>‹#›</a:t>
            </a:fld>
            <a:endParaRPr lang="en-US"/>
          </a:p>
        </p:txBody>
      </p:sp>
    </p:spTree>
    <p:extLst>
      <p:ext uri="{BB962C8B-B14F-4D97-AF65-F5344CB8AC3E}">
        <p14:creationId xmlns:p14="http://schemas.microsoft.com/office/powerpoint/2010/main" val="1978526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few weeks ago I sat down to interview one of the leaders of the city of Calgary’s “smart city” initiatives. Her name was Jean, and before I had EVEN finished describing the purpose of my research project, she interrupted and demonstrated one of the reasons she is quickly securing a reputation in the city. Upon my first mention of the phrase “smart city”, she jumped in and said, </a:t>
            </a:r>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1</a:t>
            </a:fld>
            <a:endParaRPr lang="en-US"/>
          </a:p>
        </p:txBody>
      </p:sp>
    </p:spTree>
    <p:extLst>
      <p:ext uri="{BB962C8B-B14F-4D97-AF65-F5344CB8AC3E}">
        <p14:creationId xmlns:p14="http://schemas.microsoft.com/office/powerpoint/2010/main" val="2124136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First, how are we to understand the quote that opened this talk? “Municipalities are reclaiming that term, by the way…”? By digging deeper in my conversation with Jean that day, it became clear that what she means by this quote is that Calgary is part of what she sees as a growing movement that is responding to trends that have dominated smart cities discourses. Most importantly, she’s referring to the role of the private sector – for example, </a:t>
            </a:r>
            <a:r>
              <a:rPr lang="en-US" sz="1200" kern="1200" dirty="0" err="1" smtClean="0">
                <a:solidFill>
                  <a:schemeClr val="tx1"/>
                </a:solidFill>
                <a:effectLst/>
                <a:latin typeface="+mn-lt"/>
                <a:ea typeface="+mn-ea"/>
                <a:cs typeface="+mn-cs"/>
              </a:rPr>
              <a:t>Socrata</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OpenGov</a:t>
            </a:r>
            <a:r>
              <a:rPr lang="en-US" sz="1200" kern="1200" dirty="0" smtClean="0">
                <a:solidFill>
                  <a:schemeClr val="tx1"/>
                </a:solidFill>
                <a:effectLst/>
                <a:latin typeface="+mn-lt"/>
                <a:ea typeface="+mn-ea"/>
                <a:cs typeface="+mn-cs"/>
              </a:rPr>
              <a:t>. She expects that what she observes in other cities will be duplicated in Calgary. For example, she interprets Boston specifically to have said, </a:t>
            </a:r>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10</a:t>
            </a:fld>
            <a:endParaRPr lang="en-US"/>
          </a:p>
        </p:txBody>
      </p:sp>
    </p:spTree>
    <p:extLst>
      <p:ext uri="{BB962C8B-B14F-4D97-AF65-F5344CB8AC3E}">
        <p14:creationId xmlns:p14="http://schemas.microsoft.com/office/powerpoint/2010/main" val="2039568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     “Don’t send us your vendors and platforms; instead, show us you’ve spoken with our communities.” </a:t>
            </a:r>
          </a:p>
          <a:p>
            <a:r>
              <a:rPr lang="en-US" sz="1200" kern="1200" dirty="0" smtClean="0">
                <a:solidFill>
                  <a:schemeClr val="tx1"/>
                </a:solidFill>
                <a:effectLst/>
                <a:latin typeface="+mn-lt"/>
                <a:ea typeface="+mn-ea"/>
                <a:cs typeface="+mn-cs"/>
              </a:rPr>
              <a:t>     Now, of course, on the one hand you can dismiss this as the sort of hand-waving governments at all scales inevitably engage in. In a sense, she has to say this even if smart cities first and foremost serve the interests of capital. And I need to be clear here: it’s obvious that they do indeed serve the interests of capital. But on the other hand, the more important point is that this is how she interprets shifts in the field. In other words, this reminds us that cities enact data politics to a degree self-reflexively. As is the case throughout the history of urban planning, from the City Beautiful movement to the rational modernists to new urbanism, cities react to the sorts of insights and problematics brought to their attention. In a similar vein, my colleague Victoria Fast has observed that Columbus, Ohio distinguished themselves to win the US’s 2016 smart city challenge largely by focusing on issues of accessibility. </a:t>
            </a:r>
          </a:p>
          <a:p>
            <a:r>
              <a:rPr lang="en-US" sz="1200" kern="1200" dirty="0" smtClean="0">
                <a:solidFill>
                  <a:schemeClr val="tx1"/>
                </a:solidFill>
                <a:effectLst/>
                <a:latin typeface="+mn-lt"/>
                <a:ea typeface="+mn-ea"/>
                <a:cs typeface="+mn-cs"/>
              </a:rPr>
              <a:t>     The question is what sorts of data politics emerge in this new, slightly “evolved” smart city? Can smart cities research account for the ways in which this self-reflexivity and adaptation manifest in different data politics across the globe?</a:t>
            </a:r>
          </a:p>
        </p:txBody>
      </p:sp>
      <p:sp>
        <p:nvSpPr>
          <p:cNvPr id="4" name="Slide Number Placeholder 3"/>
          <p:cNvSpPr>
            <a:spLocks noGrp="1"/>
          </p:cNvSpPr>
          <p:nvPr>
            <p:ph type="sldNum" sz="quarter" idx="10"/>
          </p:nvPr>
        </p:nvSpPr>
        <p:spPr/>
        <p:txBody>
          <a:bodyPr/>
          <a:lstStyle/>
          <a:p>
            <a:fld id="{20B46E80-1ED2-4DA5-A3C7-3BEA4AA05365}" type="slidenum">
              <a:rPr lang="en-US" smtClean="0"/>
              <a:t>11</a:t>
            </a:fld>
            <a:endParaRPr lang="en-US"/>
          </a:p>
        </p:txBody>
      </p:sp>
    </p:spTree>
    <p:extLst>
      <p:ext uri="{BB962C8B-B14F-4D97-AF65-F5344CB8AC3E}">
        <p14:creationId xmlns:p14="http://schemas.microsoft.com/office/powerpoint/2010/main" val="1393157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Second, and very much related to the previous point, the city of Calgary actively and expressly looks to other cities to adapt and localize policies like “smart cities”. For example, I spoke with </a:t>
            </a:r>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12</a:t>
            </a:fld>
            <a:endParaRPr lang="en-US"/>
          </a:p>
        </p:txBody>
      </p:sp>
    </p:spTree>
    <p:extLst>
      <p:ext uri="{BB962C8B-B14F-4D97-AF65-F5344CB8AC3E}">
        <p14:creationId xmlns:p14="http://schemas.microsoft.com/office/powerpoint/2010/main" val="2231411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of the authors of the city’s digital strategy, by the pseudonym “Diana”. The impetus for the interview was the fact that the city’s digital strategy does not even use the term “smart”, let alone “smart city”, despite being adopted in 2014.</a:t>
            </a:r>
            <a:endParaRPr lang="en-US" b="1" dirty="0"/>
          </a:p>
        </p:txBody>
      </p:sp>
      <p:sp>
        <p:nvSpPr>
          <p:cNvPr id="4" name="Slide Number Placeholder 3"/>
          <p:cNvSpPr>
            <a:spLocks noGrp="1"/>
          </p:cNvSpPr>
          <p:nvPr>
            <p:ph type="sldNum" sz="quarter" idx="10"/>
          </p:nvPr>
        </p:nvSpPr>
        <p:spPr/>
        <p:txBody>
          <a:bodyPr/>
          <a:lstStyle/>
          <a:p>
            <a:fld id="{20B46E80-1ED2-4DA5-A3C7-3BEA4AA05365}" type="slidenum">
              <a:rPr lang="en-US" smtClean="0"/>
              <a:t>13</a:t>
            </a:fld>
            <a:endParaRPr lang="en-US"/>
          </a:p>
        </p:txBody>
      </p:sp>
    </p:spTree>
    <p:extLst>
      <p:ext uri="{BB962C8B-B14F-4D97-AF65-F5344CB8AC3E}">
        <p14:creationId xmlns:p14="http://schemas.microsoft.com/office/powerpoint/2010/main" val="55145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     In many other ways, it’s quite reflective of what you’d find in most other smart cities policies around the world – with use of terms and phrases like X, Y, Z. </a:t>
            </a:r>
          </a:p>
          <a:p>
            <a:r>
              <a:rPr lang="en-US" sz="1200" kern="1200" dirty="0" smtClean="0">
                <a:solidFill>
                  <a:schemeClr val="tx1"/>
                </a:solidFill>
                <a:effectLst/>
                <a:latin typeface="+mn-lt"/>
                <a:ea typeface="+mn-ea"/>
                <a:cs typeface="+mn-cs"/>
              </a:rPr>
              <a:t>     So, Diana explained the digital strategy to me in terms of how she interprets the shifting winds of buzzwords around digital technology. She listed no fewer than 4 North American cities whose digital strategies they closely interrogated prior to writing theirs. She contends somewhat tongue-in-cheek that “open government” was more the rage when they wrote their digital strategy, but more seriously claims that the authors struggled quite hard around language, ultimately adopting the language in use in other cities at the time.</a:t>
            </a:r>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14</a:t>
            </a:fld>
            <a:endParaRPr lang="en-US"/>
          </a:p>
        </p:txBody>
      </p:sp>
    </p:spTree>
    <p:extLst>
      <p:ext uri="{BB962C8B-B14F-4D97-AF65-F5344CB8AC3E}">
        <p14:creationId xmlns:p14="http://schemas.microsoft.com/office/powerpoint/2010/main" val="3480180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This draws us into the rich body of literature that looks at how policies leap geographic boundaries – how policies are marketed as “working” in some places and then take different form when applied in a different place. I’m thinking of course about the policy </a:t>
            </a:r>
            <a:r>
              <a:rPr lang="en-US" sz="1200" kern="1200" dirty="0" err="1" smtClean="0">
                <a:solidFill>
                  <a:schemeClr val="tx1"/>
                </a:solidFill>
                <a:effectLst/>
                <a:latin typeface="+mn-lt"/>
                <a:ea typeface="+mn-ea"/>
                <a:cs typeface="+mn-cs"/>
              </a:rPr>
              <a:t>mobilities</a:t>
            </a:r>
            <a:r>
              <a:rPr lang="en-US" sz="1200" kern="1200" dirty="0" smtClean="0">
                <a:solidFill>
                  <a:schemeClr val="tx1"/>
                </a:solidFill>
                <a:effectLst/>
                <a:latin typeface="+mn-lt"/>
                <a:ea typeface="+mn-ea"/>
                <a:cs typeface="+mn-cs"/>
              </a:rPr>
              <a:t> literature covered quite thoroughly by Harriet </a:t>
            </a:r>
            <a:r>
              <a:rPr lang="en-US" sz="1200" kern="1200" dirty="0" err="1" smtClean="0">
                <a:solidFill>
                  <a:schemeClr val="tx1"/>
                </a:solidFill>
                <a:effectLst/>
                <a:latin typeface="+mn-lt"/>
                <a:ea typeface="+mn-ea"/>
                <a:cs typeface="+mn-cs"/>
              </a:rPr>
              <a:t>Bulkeley</a:t>
            </a:r>
            <a:r>
              <a:rPr lang="en-US" sz="1200" kern="1200" dirty="0" smtClean="0">
                <a:solidFill>
                  <a:schemeClr val="tx1"/>
                </a:solidFill>
                <a:effectLst/>
                <a:latin typeface="+mn-lt"/>
                <a:ea typeface="+mn-ea"/>
                <a:cs typeface="+mn-cs"/>
              </a:rPr>
              <a:t>, Jamie Peck, Eugene McCann and others. </a:t>
            </a:r>
          </a:p>
          <a:p>
            <a:r>
              <a:rPr lang="en-US" sz="1200" kern="1200" dirty="0" smtClean="0">
                <a:solidFill>
                  <a:schemeClr val="tx1"/>
                </a:solidFill>
                <a:effectLst/>
                <a:latin typeface="+mn-lt"/>
                <a:ea typeface="+mn-ea"/>
                <a:cs typeface="+mn-cs"/>
              </a:rPr>
              <a:t>     At the same time, both Diana and Jean told me that all the pieces of Calgary’s incipient smart city are already present; that any growing interest in that term proper is in direct and causal relationship to </a:t>
            </a:r>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15</a:t>
            </a:fld>
            <a:endParaRPr lang="en-US"/>
          </a:p>
        </p:txBody>
      </p:sp>
    </p:spTree>
    <p:extLst>
      <p:ext uri="{BB962C8B-B14F-4D97-AF65-F5344CB8AC3E}">
        <p14:creationId xmlns:p14="http://schemas.microsoft.com/office/powerpoint/2010/main" val="1264911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Canada’s smart city challenge and the funds and prestige they promise the winner. In other words, the Calgary smart city is responsive to scalar political-economic structures of funds, in this particular case one that encapsulates many of the common traits of the neoliberal state.</a:t>
            </a:r>
          </a:p>
          <a:p>
            <a:r>
              <a:rPr lang="en-US" sz="1200" kern="1200" dirty="0" smtClean="0">
                <a:solidFill>
                  <a:schemeClr val="tx1"/>
                </a:solidFill>
                <a:effectLst/>
                <a:latin typeface="+mn-lt"/>
                <a:ea typeface="+mn-ea"/>
                <a:cs typeface="+mn-cs"/>
              </a:rPr>
              <a:t>     Of course, both of these points have implications for the types of data the city features on its open data platform.</a:t>
            </a:r>
          </a:p>
        </p:txBody>
      </p:sp>
      <p:sp>
        <p:nvSpPr>
          <p:cNvPr id="4" name="Slide Number Placeholder 3"/>
          <p:cNvSpPr>
            <a:spLocks noGrp="1"/>
          </p:cNvSpPr>
          <p:nvPr>
            <p:ph type="sldNum" sz="quarter" idx="10"/>
          </p:nvPr>
        </p:nvSpPr>
        <p:spPr/>
        <p:txBody>
          <a:bodyPr/>
          <a:lstStyle/>
          <a:p>
            <a:fld id="{20B46E80-1ED2-4DA5-A3C7-3BEA4AA05365}" type="slidenum">
              <a:rPr lang="en-US" smtClean="0"/>
              <a:t>16</a:t>
            </a:fld>
            <a:endParaRPr lang="en-US"/>
          </a:p>
        </p:txBody>
      </p:sp>
    </p:spTree>
    <p:extLst>
      <p:ext uri="{BB962C8B-B14F-4D97-AF65-F5344CB8AC3E}">
        <p14:creationId xmlns:p14="http://schemas.microsoft.com/office/powerpoint/2010/main" val="3245847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Third, and lastly, open data platforms entail a politics surrounding the types of data released on the open data platform. And I mean this in two ways. The more obvious one is in the decision-making practices behind some very important datasets </a:t>
            </a:r>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17</a:t>
            </a:fld>
            <a:endParaRPr lang="en-US"/>
          </a:p>
        </p:txBody>
      </p:sp>
    </p:spTree>
    <p:extLst>
      <p:ext uri="{BB962C8B-B14F-4D97-AF65-F5344CB8AC3E}">
        <p14:creationId xmlns:p14="http://schemas.microsoft.com/office/powerpoint/2010/main" val="796308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such as the city roads, remaining for sale for </a:t>
            </a:r>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18</a:t>
            </a:fld>
            <a:endParaRPr lang="en-US"/>
          </a:p>
        </p:txBody>
      </p:sp>
    </p:spTree>
    <p:extLst>
      <p:ext uri="{BB962C8B-B14F-4D97-AF65-F5344CB8AC3E}">
        <p14:creationId xmlns:p14="http://schemas.microsoft.com/office/powerpoint/2010/main" val="2706561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$1000 CAD, rather than going on the open data platform as is more common in other cities. This came to my attention after a student pointed out to me that it had been actively </a:t>
            </a:r>
            <a:r>
              <a:rPr lang="en-US" sz="1200" i="1" kern="1200" dirty="0" smtClean="0">
                <a:solidFill>
                  <a:schemeClr val="tx1"/>
                </a:solidFill>
                <a:effectLst/>
                <a:latin typeface="+mn-lt"/>
                <a:ea typeface="+mn-ea"/>
                <a:cs typeface="+mn-cs"/>
              </a:rPr>
              <a:t>removed </a:t>
            </a:r>
            <a:r>
              <a:rPr lang="en-US" sz="1200" kern="1200" dirty="0" smtClean="0">
                <a:solidFill>
                  <a:schemeClr val="tx1"/>
                </a:solidFill>
                <a:effectLst/>
                <a:latin typeface="+mn-lt"/>
                <a:ea typeface="+mn-ea"/>
                <a:cs typeface="+mn-cs"/>
              </a:rPr>
              <a:t>from the open data platform; after which I,</a:t>
            </a:r>
            <a:r>
              <a:rPr lang="en-US" sz="1200" b="1" i="1" u="sng"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19</a:t>
            </a:fld>
            <a:endParaRPr lang="en-US"/>
          </a:p>
        </p:txBody>
      </p:sp>
    </p:spTree>
    <p:extLst>
      <p:ext uri="{BB962C8B-B14F-4D97-AF65-F5344CB8AC3E}">
        <p14:creationId xmlns:p14="http://schemas.microsoft.com/office/powerpoint/2010/main" val="1494129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“municipalities are reclaiming that term, by the way. They’re taking it back from industry – we’re starting to learn that platforms will not just solve all our problems.” I begin my talk today with this quote because the conversation that followed with her that day, and most of the rest of the research I’ve conducted to date have together signaled some interesting contributions – if not challenges – to some central tenets of our critical approaches toward smart cities. I’m going to be charting out some of these challenges with you today. Now, I’m just getting started with this research and so much of what I lay down here today is quite tentative, as a head’s up.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Before I get too far ahead of myself, though, let me back up and describe the research I’m conducting. </a:t>
            </a:r>
          </a:p>
        </p:txBody>
      </p:sp>
      <p:sp>
        <p:nvSpPr>
          <p:cNvPr id="4" name="Slide Number Placeholder 3"/>
          <p:cNvSpPr>
            <a:spLocks noGrp="1"/>
          </p:cNvSpPr>
          <p:nvPr>
            <p:ph type="sldNum" sz="quarter" idx="10"/>
          </p:nvPr>
        </p:nvSpPr>
        <p:spPr/>
        <p:txBody>
          <a:bodyPr/>
          <a:lstStyle/>
          <a:p>
            <a:fld id="{20B46E80-1ED2-4DA5-A3C7-3BEA4AA05365}" type="slidenum">
              <a:rPr lang="en-US" smtClean="0"/>
              <a:t>2</a:t>
            </a:fld>
            <a:endParaRPr lang="en-US"/>
          </a:p>
        </p:txBody>
      </p:sp>
    </p:spTree>
    <p:extLst>
      <p:ext uri="{BB962C8B-B14F-4D97-AF65-F5344CB8AC3E}">
        <p14:creationId xmlns:p14="http://schemas.microsoft.com/office/powerpoint/2010/main" val="401429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caring teacher I am, promptly chastised the city on their citizen dashboard for doing so, and was</a:t>
            </a:r>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20</a:t>
            </a:fld>
            <a:endParaRPr lang="en-US"/>
          </a:p>
        </p:txBody>
      </p:sp>
    </p:spTree>
    <p:extLst>
      <p:ext uri="{BB962C8B-B14F-4D97-AF65-F5344CB8AC3E}">
        <p14:creationId xmlns:p14="http://schemas.microsoft.com/office/powerpoint/2010/main" val="870202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accordingly thanked for my civic pride via email.</a:t>
            </a:r>
          </a:p>
          <a:p>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21</a:t>
            </a:fld>
            <a:endParaRPr lang="en-US"/>
          </a:p>
        </p:txBody>
      </p:sp>
    </p:spTree>
    <p:extLst>
      <p:ext uri="{BB962C8B-B14F-4D97-AF65-F5344CB8AC3E}">
        <p14:creationId xmlns:p14="http://schemas.microsoft.com/office/powerpoint/2010/main" val="2763670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 more importantly, what I mean by this point is that the city does not consider data generated by citizens and civil society organizations. According to my interviewee Graham, who works on the open data platform, the city is not opposed to collecting this data; it is just unequipped to do so. I expect it had rarely crossed their minds, too, because after our interview </a:t>
            </a:r>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22</a:t>
            </a:fld>
            <a:endParaRPr lang="en-US"/>
          </a:p>
        </p:txBody>
      </p:sp>
    </p:spTree>
    <p:extLst>
      <p:ext uri="{BB962C8B-B14F-4D97-AF65-F5344CB8AC3E}">
        <p14:creationId xmlns:p14="http://schemas.microsoft.com/office/powerpoint/2010/main" val="893001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Graham sent me a link to what he characterized as an interesting article on why governments </a:t>
            </a:r>
            <a:r>
              <a:rPr lang="en-US" sz="1200" i="1" kern="1200" dirty="0" smtClean="0">
                <a:solidFill>
                  <a:schemeClr val="tx1"/>
                </a:solidFill>
                <a:effectLst/>
                <a:latin typeface="+mn-lt"/>
                <a:ea typeface="+mn-ea"/>
                <a:cs typeface="+mn-cs"/>
              </a:rPr>
              <a:t>should</a:t>
            </a:r>
            <a:r>
              <a:rPr lang="en-US" sz="1200" kern="1200" dirty="0" smtClean="0">
                <a:solidFill>
                  <a:schemeClr val="tx1"/>
                </a:solidFill>
                <a:effectLst/>
                <a:latin typeface="+mn-lt"/>
                <a:ea typeface="+mn-ea"/>
                <a:cs typeface="+mn-cs"/>
              </a:rPr>
              <a:t> collect grassroots-generated, </a:t>
            </a:r>
            <a:r>
              <a:rPr lang="en-US" sz="1200" kern="1200" dirty="0" err="1" smtClean="0">
                <a:solidFill>
                  <a:schemeClr val="tx1"/>
                </a:solidFill>
                <a:effectLst/>
                <a:latin typeface="+mn-lt"/>
                <a:ea typeface="+mn-ea"/>
                <a:cs typeface="+mn-cs"/>
              </a:rPr>
              <a:t>geoweb</a:t>
            </a:r>
            <a:r>
              <a:rPr lang="en-US" sz="1200" kern="1200" dirty="0" smtClean="0">
                <a:solidFill>
                  <a:schemeClr val="tx1"/>
                </a:solidFill>
                <a:effectLst/>
                <a:latin typeface="+mn-lt"/>
                <a:ea typeface="+mn-ea"/>
                <a:cs typeface="+mn-cs"/>
              </a:rPr>
              <a:t> sorts of data.</a:t>
            </a:r>
          </a:p>
          <a:p>
            <a:r>
              <a:rPr lang="en-US" sz="1200" kern="1200" dirty="0" smtClean="0">
                <a:solidFill>
                  <a:schemeClr val="tx1"/>
                </a:solidFill>
                <a:effectLst/>
                <a:latin typeface="+mn-lt"/>
                <a:ea typeface="+mn-ea"/>
                <a:cs typeface="+mn-cs"/>
              </a:rPr>
              <a:t>     And that’s a key direction in which my research is headed at the moment – to look at data community organizations, neighborhood associations, and citizens generate to express sometimes non-empiricist, sometimes non-Euclidean, sometimes very deeply personal and emotional ways of knowing their city. </a:t>
            </a:r>
          </a:p>
          <a:p>
            <a:r>
              <a:rPr lang="en-US" sz="1200" kern="1200" dirty="0" smtClean="0">
                <a:solidFill>
                  <a:schemeClr val="tx1"/>
                </a:solidFill>
                <a:effectLst/>
                <a:latin typeface="+mn-lt"/>
                <a:ea typeface="+mn-ea"/>
                <a:cs typeface="+mn-cs"/>
              </a:rPr>
              <a:t>     Again, this concern is about more than *what* gets counted and is instead about </a:t>
            </a:r>
            <a:r>
              <a:rPr lang="en-US" sz="1200" b="1" i="1" kern="1200" dirty="0" smtClean="0">
                <a:solidFill>
                  <a:schemeClr val="tx1"/>
                </a:solidFill>
                <a:effectLst/>
                <a:latin typeface="+mn-lt"/>
                <a:ea typeface="+mn-ea"/>
                <a:cs typeface="+mn-cs"/>
              </a:rPr>
              <a:t>the ways in which</a:t>
            </a:r>
            <a:r>
              <a:rPr lang="en-US" sz="1200" kern="1200" dirty="0" smtClean="0">
                <a:solidFill>
                  <a:schemeClr val="tx1"/>
                </a:solidFill>
                <a:effectLst/>
                <a:latin typeface="+mn-lt"/>
                <a:ea typeface="+mn-ea"/>
                <a:cs typeface="+mn-cs"/>
              </a:rPr>
              <a:t> phenomena come to be captured as data. What qualities get captured, and how are they measured, processed, represented, analyzed, and interpreted? Examples abound of these sorts of projects in critical and feminist GIS, as well as the </a:t>
            </a:r>
            <a:r>
              <a:rPr lang="en-US" sz="1200" kern="1200" dirty="0" err="1" smtClean="0">
                <a:solidFill>
                  <a:schemeClr val="tx1"/>
                </a:solidFill>
                <a:effectLst/>
                <a:latin typeface="+mn-lt"/>
                <a:ea typeface="+mn-ea"/>
                <a:cs typeface="+mn-cs"/>
              </a:rPr>
              <a:t>geoweb</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23</a:t>
            </a:fld>
            <a:endParaRPr lang="en-US"/>
          </a:p>
        </p:txBody>
      </p:sp>
    </p:spTree>
    <p:extLst>
      <p:ext uri="{BB962C8B-B14F-4D97-AF65-F5344CB8AC3E}">
        <p14:creationId xmlns:p14="http://schemas.microsoft.com/office/powerpoint/2010/main" val="3005635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example, we can imagine the political import of including in Open Calgary a dataset similar to that of Mei-Po Kwan's visualization of Muslim women's space-time paths after September 11, 2001.</a:t>
            </a:r>
            <a:endParaRPr lang="en-US" baseline="0" dirty="0"/>
          </a:p>
        </p:txBody>
      </p:sp>
      <p:sp>
        <p:nvSpPr>
          <p:cNvPr id="4" name="Slide Number Placeholder 3"/>
          <p:cNvSpPr>
            <a:spLocks noGrp="1"/>
          </p:cNvSpPr>
          <p:nvPr>
            <p:ph type="sldNum" sz="quarter" idx="10"/>
          </p:nvPr>
        </p:nvSpPr>
        <p:spPr/>
        <p:txBody>
          <a:bodyPr/>
          <a:lstStyle/>
          <a:p>
            <a:fld id="{23B6B306-3722-4E9B-8452-23B525DD9A8D}" type="slidenum">
              <a:rPr lang="en-US" smtClean="0"/>
              <a:t>24</a:t>
            </a:fld>
            <a:endParaRPr lang="en-US"/>
          </a:p>
        </p:txBody>
      </p:sp>
    </p:spTree>
    <p:extLst>
      <p:ext uri="{BB962C8B-B14F-4D97-AF65-F5344CB8AC3E}">
        <p14:creationId xmlns:p14="http://schemas.microsoft.com/office/powerpoint/2010/main" val="260547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Or of this dataset created in a children's participatory course on racial and ethnic histories in Seattle. I participated in this project with Sarah Elwood and </a:t>
            </a:r>
            <a:r>
              <a:rPr lang="en-US" sz="1200" kern="1200" dirty="0" err="1" smtClean="0">
                <a:solidFill>
                  <a:schemeClr val="tx1"/>
                </a:solidFill>
                <a:effectLst/>
                <a:latin typeface="+mn-lt"/>
                <a:ea typeface="+mn-ea"/>
                <a:cs typeface="+mn-cs"/>
              </a:rPr>
              <a:t>Katharyne</a:t>
            </a:r>
            <a:r>
              <a:rPr lang="en-US" sz="1200" kern="1200" dirty="0" smtClean="0">
                <a:solidFill>
                  <a:schemeClr val="tx1"/>
                </a:solidFill>
                <a:effectLst/>
                <a:latin typeface="+mn-lt"/>
                <a:ea typeface="+mn-ea"/>
                <a:cs typeface="+mn-cs"/>
              </a:rPr>
              <a:t> Mitchell in Seattle, and would be happy to speak more about it in the Q&amp;A or after this session. This sort of work remains a gap in open data research.</a:t>
            </a:r>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25</a:t>
            </a:fld>
            <a:endParaRPr lang="en-US"/>
          </a:p>
        </p:txBody>
      </p:sp>
    </p:spTree>
    <p:extLst>
      <p:ext uri="{BB962C8B-B14F-4D97-AF65-F5344CB8AC3E}">
        <p14:creationId xmlns:p14="http://schemas.microsoft.com/office/powerpoint/2010/main" val="3386422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conclusion, I want to underscore that the relationships between open data platforms and smart cities are complex and under-explored. In the nascent project I have outlined here, </a:t>
            </a:r>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26</a:t>
            </a:fld>
            <a:endParaRPr lang="en-US"/>
          </a:p>
        </p:txBody>
      </p:sp>
    </p:spTree>
    <p:extLst>
      <p:ext uri="{BB962C8B-B14F-4D97-AF65-F5344CB8AC3E}">
        <p14:creationId xmlns:p14="http://schemas.microsoft.com/office/powerpoint/2010/main" val="1025260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am finding that smart cities can be reflexive, and have argued that smart cities can benefit from looking at the types of data politics that emerge in the context of this reflexivity. </a:t>
            </a:r>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27</a:t>
            </a:fld>
            <a:endParaRPr lang="en-US"/>
          </a:p>
        </p:txBody>
      </p:sp>
    </p:spTree>
    <p:extLst>
      <p:ext uri="{BB962C8B-B14F-4D97-AF65-F5344CB8AC3E}">
        <p14:creationId xmlns:p14="http://schemas.microsoft.com/office/powerpoint/2010/main" val="2887789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reflexivity partly stems from a strong “looking outward” that asks us to draw on policy mobility literature and to remember the importance of structural and scalar economics.</a:t>
            </a:r>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28</a:t>
            </a:fld>
            <a:endParaRPr lang="en-US"/>
          </a:p>
        </p:txBody>
      </p:sp>
    </p:spTree>
    <p:extLst>
      <p:ext uri="{BB962C8B-B14F-4D97-AF65-F5344CB8AC3E}">
        <p14:creationId xmlns:p14="http://schemas.microsoft.com/office/powerpoint/2010/main" val="184015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lastly, I underscore that grassroots, </a:t>
            </a:r>
            <a:r>
              <a:rPr lang="en-US" sz="1200" kern="1200" dirty="0" err="1" smtClean="0">
                <a:solidFill>
                  <a:schemeClr val="tx1"/>
                </a:solidFill>
                <a:effectLst/>
                <a:latin typeface="+mn-lt"/>
                <a:ea typeface="+mn-ea"/>
                <a:cs typeface="+mn-cs"/>
              </a:rPr>
              <a:t>geoweb</a:t>
            </a:r>
            <a:r>
              <a:rPr lang="en-US" sz="1200" kern="1200" dirty="0" smtClean="0">
                <a:solidFill>
                  <a:schemeClr val="tx1"/>
                </a:solidFill>
                <a:effectLst/>
                <a:latin typeface="+mn-lt"/>
                <a:ea typeface="+mn-ea"/>
                <a:cs typeface="+mn-cs"/>
              </a:rPr>
              <a:t> sorts of data, while currently marginalized from open data platforms, hold immense political promise. </a:t>
            </a:r>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29</a:t>
            </a:fld>
            <a:endParaRPr lang="en-US"/>
          </a:p>
        </p:txBody>
      </p:sp>
    </p:spTree>
    <p:extLst>
      <p:ext uri="{BB962C8B-B14F-4D97-AF65-F5344CB8AC3E}">
        <p14:creationId xmlns:p14="http://schemas.microsoft.com/office/powerpoint/2010/main" val="1995029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I’m interested in what I see as a gap in research connecting smart cities with open data platforms. Namely, both open data and smart cities elicit struggles – a politics – around how people, places, and ideas come to be encoded as data. This includes data absences across the city, and who is included and excluded; but also the forms of knowledge considered "legitimate" for open data platforms, and the dimensions or attributes that come to be "counted". As you probably suspect, this research borrows liberally from critical, participatory, and feminist GIS, while rearticulating those principles to account for the new processes occurring in open data platforms.</a:t>
            </a:r>
          </a:p>
          <a:p>
            <a:r>
              <a:rPr lang="en-US" sz="1200" kern="1200" dirty="0" smtClean="0">
                <a:solidFill>
                  <a:schemeClr val="tx1"/>
                </a:solidFill>
                <a:effectLst/>
                <a:latin typeface="+mn-lt"/>
                <a:ea typeface="+mn-ea"/>
                <a:cs typeface="+mn-cs"/>
              </a:rPr>
              <a:t>Because as we've already heard this morning, and as we were probably already aware, smart cities initiatives are generally conceptualized partly as the collection, analysis, visualization, and governance by increasingly large, complex </a:t>
            </a:r>
            <a:r>
              <a:rPr lang="en-US" sz="1200" i="1" kern="1200" dirty="0" smtClean="0">
                <a:solidFill>
                  <a:schemeClr val="tx1"/>
                </a:solidFill>
                <a:effectLst/>
                <a:latin typeface="+mn-lt"/>
                <a:ea typeface="+mn-ea"/>
                <a:cs typeface="+mn-cs"/>
              </a:rPr>
              <a:t>datasets</a:t>
            </a:r>
            <a:r>
              <a:rPr lang="en-US" sz="1200" kern="1200" dirty="0" smtClean="0">
                <a:solidFill>
                  <a:schemeClr val="tx1"/>
                </a:solidFill>
                <a:effectLst/>
                <a:latin typeface="+mn-lt"/>
                <a:ea typeface="+mn-ea"/>
                <a:cs typeface="+mn-cs"/>
              </a:rPr>
              <a:t> generated by infrastructures of networks, sensors, and individuals. </a:t>
            </a:r>
          </a:p>
        </p:txBody>
      </p:sp>
      <p:sp>
        <p:nvSpPr>
          <p:cNvPr id="4" name="Slide Number Placeholder 3"/>
          <p:cNvSpPr>
            <a:spLocks noGrp="1"/>
          </p:cNvSpPr>
          <p:nvPr>
            <p:ph type="sldNum" sz="quarter" idx="10"/>
          </p:nvPr>
        </p:nvSpPr>
        <p:spPr/>
        <p:txBody>
          <a:bodyPr/>
          <a:lstStyle/>
          <a:p>
            <a:fld id="{20B46E80-1ED2-4DA5-A3C7-3BEA4AA05365}" type="slidenum">
              <a:rPr lang="en-US" smtClean="0"/>
              <a:t>3</a:t>
            </a:fld>
            <a:endParaRPr lang="en-US"/>
          </a:p>
        </p:txBody>
      </p:sp>
    </p:spTree>
    <p:extLst>
      <p:ext uri="{BB962C8B-B14F-4D97-AF65-F5344CB8AC3E}">
        <p14:creationId xmlns:p14="http://schemas.microsoft.com/office/powerpoint/2010/main" val="556069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30</a:t>
            </a:fld>
            <a:endParaRPr lang="en-US"/>
          </a:p>
        </p:txBody>
      </p:sp>
    </p:spTree>
    <p:extLst>
      <p:ext uri="{BB962C8B-B14F-4D97-AF65-F5344CB8AC3E}">
        <p14:creationId xmlns:p14="http://schemas.microsoft.com/office/powerpoint/2010/main" val="3650227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smart cities have found a serendipitous co-conspirator in open data platforms. Recently a few, Sarah Barns, Rob </a:t>
            </a:r>
            <a:r>
              <a:rPr lang="en-US" sz="1200" kern="1200" dirty="0" err="1" smtClean="0">
                <a:solidFill>
                  <a:schemeClr val="tx1"/>
                </a:solidFill>
                <a:effectLst/>
                <a:latin typeface="+mn-lt"/>
                <a:ea typeface="+mn-ea"/>
                <a:cs typeface="+mn-cs"/>
              </a:rPr>
              <a:t>Kitchin</a:t>
            </a:r>
            <a:r>
              <a:rPr lang="en-US" sz="1200" kern="1200" dirty="0" smtClean="0">
                <a:solidFill>
                  <a:schemeClr val="tx1"/>
                </a:solidFill>
                <a:effectLst/>
                <a:latin typeface="+mn-lt"/>
                <a:ea typeface="+mn-ea"/>
                <a:cs typeface="+mn-cs"/>
              </a:rPr>
              <a:t>, Jonathan Gray, and others have begun to chart the ways open data platforms are increasingly becoming a strategy - a tool - for cities to become "smarter". Platforms and private companies such as </a:t>
            </a:r>
            <a:r>
              <a:rPr lang="en-US" sz="1200" kern="1200" dirty="0" err="1" smtClean="0">
                <a:solidFill>
                  <a:schemeClr val="tx1"/>
                </a:solidFill>
                <a:effectLst/>
                <a:latin typeface="+mn-lt"/>
                <a:ea typeface="+mn-ea"/>
                <a:cs typeface="+mn-cs"/>
              </a:rPr>
              <a:t>Socrata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OpenGov</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Azavea</a:t>
            </a:r>
            <a:r>
              <a:rPr lang="en-US" sz="1200" kern="1200" dirty="0" smtClean="0">
                <a:solidFill>
                  <a:schemeClr val="tx1"/>
                </a:solidFill>
                <a:effectLst/>
                <a:latin typeface="+mn-lt"/>
                <a:ea typeface="+mn-ea"/>
                <a:cs typeface="+mn-cs"/>
              </a:rPr>
              <a:t>, claim that </a:t>
            </a:r>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4</a:t>
            </a:fld>
            <a:endParaRPr lang="en-US"/>
          </a:p>
        </p:txBody>
      </p:sp>
    </p:spTree>
    <p:extLst>
      <p:ext uri="{BB962C8B-B14F-4D97-AF65-F5344CB8AC3E}">
        <p14:creationId xmlns:p14="http://schemas.microsoft.com/office/powerpoint/2010/main" val="3498507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"smart" entails using somewhat predictable templates,</a:t>
            </a:r>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5</a:t>
            </a:fld>
            <a:endParaRPr lang="en-US"/>
          </a:p>
        </p:txBody>
      </p:sp>
    </p:spTree>
    <p:extLst>
      <p:ext uri="{BB962C8B-B14F-4D97-AF65-F5344CB8AC3E}">
        <p14:creationId xmlns:p14="http://schemas.microsoft.com/office/powerpoint/2010/main" val="3406194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increase city government accountability, transparency, as well as the generation of unexpected insights through data analytics. So in the research </a:t>
            </a:r>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6</a:t>
            </a:fld>
            <a:endParaRPr lang="en-US"/>
          </a:p>
        </p:txBody>
      </p:sp>
    </p:spTree>
    <p:extLst>
      <p:ext uri="{BB962C8B-B14F-4D97-AF65-F5344CB8AC3E}">
        <p14:creationId xmlns:p14="http://schemas.microsoft.com/office/powerpoint/2010/main" val="424989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there’s this strong focus on industry, and for many good reasons. But synthesizing across a few small pockets of literature, it's clear that open data signals a unique shift in urban governance centered on</a:t>
            </a:r>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7</a:t>
            </a:fld>
            <a:endParaRPr lang="en-US"/>
          </a:p>
        </p:txBody>
      </p:sp>
    </p:spTree>
    <p:extLst>
      <p:ext uri="{BB962C8B-B14F-4D97-AF65-F5344CB8AC3E}">
        <p14:creationId xmlns:p14="http://schemas.microsoft.com/office/powerpoint/2010/main" val="2370350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 empiricist epistemology. That is, as we understand it, interpersonal, communal, and relational ways of knowing the world are closed off from open data platforms. Tying all this together, a central theme of research on the geographies of technology is</a:t>
            </a:r>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8</a:t>
            </a:fld>
            <a:endParaRPr lang="en-US"/>
          </a:p>
        </p:txBody>
      </p:sp>
    </p:spTree>
    <p:extLst>
      <p:ext uri="{BB962C8B-B14F-4D97-AF65-F5344CB8AC3E}">
        <p14:creationId xmlns:p14="http://schemas.microsoft.com/office/powerpoint/2010/main" val="3465796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politics and struggles behind how knowledge, places, and people come to be encoded as data; yet this theme to date hasn't taken </a:t>
            </a:r>
            <a:r>
              <a:rPr lang="en-US" sz="1200" b="1" i="1" kern="1200" dirty="0" smtClean="0">
                <a:solidFill>
                  <a:schemeClr val="tx1"/>
                </a:solidFill>
                <a:effectLst/>
                <a:latin typeface="+mn-lt"/>
                <a:ea typeface="+mn-ea"/>
                <a:cs typeface="+mn-cs"/>
              </a:rPr>
              <a:t>explicit</a:t>
            </a:r>
            <a:r>
              <a:rPr lang="en-US" sz="1200" kern="1200" dirty="0" smtClean="0">
                <a:solidFill>
                  <a:schemeClr val="tx1"/>
                </a:solidFill>
                <a:effectLst/>
                <a:latin typeface="+mn-lt"/>
                <a:ea typeface="+mn-ea"/>
                <a:cs typeface="+mn-cs"/>
              </a:rPr>
              <a:t> hold of much research on open data. Clearly, as has been shown by many, including Thatcher, Dalton, Tracey </a:t>
            </a:r>
            <a:r>
              <a:rPr lang="en-US" sz="1200" kern="1200" dirty="0" err="1" smtClean="0">
                <a:solidFill>
                  <a:schemeClr val="tx1"/>
                </a:solidFill>
                <a:effectLst/>
                <a:latin typeface="+mn-lt"/>
                <a:ea typeface="+mn-ea"/>
                <a:cs typeface="+mn-cs"/>
              </a:rPr>
              <a:t>Lauriault</a:t>
            </a:r>
            <a:r>
              <a:rPr lang="en-US" sz="1200" kern="1200" dirty="0" smtClean="0">
                <a:solidFill>
                  <a:schemeClr val="tx1"/>
                </a:solidFill>
                <a:effectLst/>
                <a:latin typeface="+mn-lt"/>
                <a:ea typeface="+mn-ea"/>
                <a:cs typeface="+mn-cs"/>
              </a:rPr>
              <a:t>, dana </a:t>
            </a:r>
            <a:r>
              <a:rPr lang="en-US" sz="1200" kern="1200" dirty="0" err="1" smtClean="0">
                <a:solidFill>
                  <a:schemeClr val="tx1"/>
                </a:solidFill>
                <a:effectLst/>
                <a:latin typeface="+mn-lt"/>
                <a:ea typeface="+mn-ea"/>
                <a:cs typeface="+mn-cs"/>
              </a:rPr>
              <a:t>boyd</a:t>
            </a:r>
            <a:r>
              <a:rPr lang="en-US" sz="1200" kern="1200" dirty="0" smtClean="0">
                <a:solidFill>
                  <a:schemeClr val="tx1"/>
                </a:solidFill>
                <a:effectLst/>
                <a:latin typeface="+mn-lt"/>
                <a:ea typeface="+mn-ea"/>
                <a:cs typeface="+mn-cs"/>
              </a:rPr>
              <a:t>, and Kate Crawford, data are never neutral or raw - they always give us insights into *what matters* -- what we care about gets measured, and interrogating what gets measured tells us a little bit about what we care about.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My intervention into the relation between open data and smart cities orients toward understanding how new politics and governance are produced in and through open data platforms AND THEIR ENCODING OF SPATIAL PHENOMENA AS DATA. How and in what ways do some people leverage data writ large to influence city politics via open data platforms? (data models, categorization schema, database design, etc.) This is a question of the types of inequalities and power relations open data platforms produce and maintain, but also of how open data platforms might enact new possibilities for political interventions. [[5:00]]</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the rest of my time with you today, I will cover three empirical outcomes from this research so far, and offer some reflections on the ways in which they speak back to current theorizations of the smart city.</a:t>
            </a:r>
            <a:endParaRPr lang="en-US" dirty="0"/>
          </a:p>
        </p:txBody>
      </p:sp>
      <p:sp>
        <p:nvSpPr>
          <p:cNvPr id="4" name="Slide Number Placeholder 3"/>
          <p:cNvSpPr>
            <a:spLocks noGrp="1"/>
          </p:cNvSpPr>
          <p:nvPr>
            <p:ph type="sldNum" sz="quarter" idx="10"/>
          </p:nvPr>
        </p:nvSpPr>
        <p:spPr/>
        <p:txBody>
          <a:bodyPr/>
          <a:lstStyle/>
          <a:p>
            <a:fld id="{20B46E80-1ED2-4DA5-A3C7-3BEA4AA05365}" type="slidenum">
              <a:rPr lang="en-US" smtClean="0"/>
              <a:t>9</a:t>
            </a:fld>
            <a:endParaRPr lang="en-US"/>
          </a:p>
        </p:txBody>
      </p:sp>
    </p:spTree>
    <p:extLst>
      <p:ext uri="{BB962C8B-B14F-4D97-AF65-F5344CB8AC3E}">
        <p14:creationId xmlns:p14="http://schemas.microsoft.com/office/powerpoint/2010/main" val="2278502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4C877B-2F59-432F-863E-110E07E10089}"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3CACB-299B-4E84-BAC3-7ED4099451C0}" type="slidenum">
              <a:rPr lang="en-US" smtClean="0"/>
              <a:t>‹#›</a:t>
            </a:fld>
            <a:endParaRPr lang="en-US"/>
          </a:p>
        </p:txBody>
      </p:sp>
    </p:spTree>
    <p:extLst>
      <p:ext uri="{BB962C8B-B14F-4D97-AF65-F5344CB8AC3E}">
        <p14:creationId xmlns:p14="http://schemas.microsoft.com/office/powerpoint/2010/main" val="4098923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4C877B-2F59-432F-863E-110E07E10089}"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3CACB-299B-4E84-BAC3-7ED4099451C0}" type="slidenum">
              <a:rPr lang="en-US" smtClean="0"/>
              <a:t>‹#›</a:t>
            </a:fld>
            <a:endParaRPr lang="en-US"/>
          </a:p>
        </p:txBody>
      </p:sp>
    </p:spTree>
    <p:extLst>
      <p:ext uri="{BB962C8B-B14F-4D97-AF65-F5344CB8AC3E}">
        <p14:creationId xmlns:p14="http://schemas.microsoft.com/office/powerpoint/2010/main" val="2683986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4C877B-2F59-432F-863E-110E07E10089}"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3CACB-299B-4E84-BAC3-7ED4099451C0}" type="slidenum">
              <a:rPr lang="en-US" smtClean="0"/>
              <a:t>‹#›</a:t>
            </a:fld>
            <a:endParaRPr lang="en-US"/>
          </a:p>
        </p:txBody>
      </p:sp>
    </p:spTree>
    <p:extLst>
      <p:ext uri="{BB962C8B-B14F-4D97-AF65-F5344CB8AC3E}">
        <p14:creationId xmlns:p14="http://schemas.microsoft.com/office/powerpoint/2010/main" val="4080983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4C877B-2F59-432F-863E-110E07E10089}"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3CACB-299B-4E84-BAC3-7ED4099451C0}" type="slidenum">
              <a:rPr lang="en-US" smtClean="0"/>
              <a:t>‹#›</a:t>
            </a:fld>
            <a:endParaRPr lang="en-US"/>
          </a:p>
        </p:txBody>
      </p:sp>
    </p:spTree>
    <p:extLst>
      <p:ext uri="{BB962C8B-B14F-4D97-AF65-F5344CB8AC3E}">
        <p14:creationId xmlns:p14="http://schemas.microsoft.com/office/powerpoint/2010/main" val="2839394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4C877B-2F59-432F-863E-110E07E10089}" type="datetimeFigureOut">
              <a:rPr lang="en-US" smtClean="0"/>
              <a:t>3/13/2018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3CACB-299B-4E84-BAC3-7ED4099451C0}" type="slidenum">
              <a:rPr lang="en-US" smtClean="0"/>
              <a:t>‹#›</a:t>
            </a:fld>
            <a:endParaRPr lang="en-US"/>
          </a:p>
        </p:txBody>
      </p:sp>
    </p:spTree>
    <p:extLst>
      <p:ext uri="{BB962C8B-B14F-4D97-AF65-F5344CB8AC3E}">
        <p14:creationId xmlns:p14="http://schemas.microsoft.com/office/powerpoint/2010/main" val="3669802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4C877B-2F59-432F-863E-110E07E10089}" type="datetimeFigureOut">
              <a:rPr lang="en-US" smtClean="0"/>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3CACB-299B-4E84-BAC3-7ED4099451C0}" type="slidenum">
              <a:rPr lang="en-US" smtClean="0"/>
              <a:t>‹#›</a:t>
            </a:fld>
            <a:endParaRPr lang="en-US"/>
          </a:p>
        </p:txBody>
      </p:sp>
    </p:spTree>
    <p:extLst>
      <p:ext uri="{BB962C8B-B14F-4D97-AF65-F5344CB8AC3E}">
        <p14:creationId xmlns:p14="http://schemas.microsoft.com/office/powerpoint/2010/main" val="1765071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4C877B-2F59-432F-863E-110E07E10089}" type="datetimeFigureOut">
              <a:rPr lang="en-US" smtClean="0"/>
              <a:t>3/13/2018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03CACB-299B-4E84-BAC3-7ED4099451C0}" type="slidenum">
              <a:rPr lang="en-US" smtClean="0"/>
              <a:t>‹#›</a:t>
            </a:fld>
            <a:endParaRPr lang="en-US"/>
          </a:p>
        </p:txBody>
      </p:sp>
    </p:spTree>
    <p:extLst>
      <p:ext uri="{BB962C8B-B14F-4D97-AF65-F5344CB8AC3E}">
        <p14:creationId xmlns:p14="http://schemas.microsoft.com/office/powerpoint/2010/main" val="1454957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4C877B-2F59-432F-863E-110E07E10089}" type="datetimeFigureOut">
              <a:rPr lang="en-US" smtClean="0"/>
              <a:t>3/13/2018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03CACB-299B-4E84-BAC3-7ED4099451C0}" type="slidenum">
              <a:rPr lang="en-US" smtClean="0"/>
              <a:t>‹#›</a:t>
            </a:fld>
            <a:endParaRPr lang="en-US"/>
          </a:p>
        </p:txBody>
      </p:sp>
    </p:spTree>
    <p:extLst>
      <p:ext uri="{BB962C8B-B14F-4D97-AF65-F5344CB8AC3E}">
        <p14:creationId xmlns:p14="http://schemas.microsoft.com/office/powerpoint/2010/main" val="1324622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4C877B-2F59-432F-863E-110E07E10089}" type="datetimeFigureOut">
              <a:rPr lang="en-US" smtClean="0"/>
              <a:t>3/13/2018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03CACB-299B-4E84-BAC3-7ED4099451C0}" type="slidenum">
              <a:rPr lang="en-US" smtClean="0"/>
              <a:t>‹#›</a:t>
            </a:fld>
            <a:endParaRPr lang="en-US"/>
          </a:p>
        </p:txBody>
      </p:sp>
    </p:spTree>
    <p:extLst>
      <p:ext uri="{BB962C8B-B14F-4D97-AF65-F5344CB8AC3E}">
        <p14:creationId xmlns:p14="http://schemas.microsoft.com/office/powerpoint/2010/main" val="1387427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4C877B-2F59-432F-863E-110E07E10089}" type="datetimeFigureOut">
              <a:rPr lang="en-US" smtClean="0"/>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3CACB-299B-4E84-BAC3-7ED4099451C0}" type="slidenum">
              <a:rPr lang="en-US" smtClean="0"/>
              <a:t>‹#›</a:t>
            </a:fld>
            <a:endParaRPr lang="en-US"/>
          </a:p>
        </p:txBody>
      </p:sp>
    </p:spTree>
    <p:extLst>
      <p:ext uri="{BB962C8B-B14F-4D97-AF65-F5344CB8AC3E}">
        <p14:creationId xmlns:p14="http://schemas.microsoft.com/office/powerpoint/2010/main" val="2932468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4C877B-2F59-432F-863E-110E07E10089}" type="datetimeFigureOut">
              <a:rPr lang="en-US" smtClean="0"/>
              <a:t>3/13/2018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3CACB-299B-4E84-BAC3-7ED4099451C0}" type="slidenum">
              <a:rPr lang="en-US" smtClean="0"/>
              <a:t>‹#›</a:t>
            </a:fld>
            <a:endParaRPr lang="en-US"/>
          </a:p>
        </p:txBody>
      </p:sp>
    </p:spTree>
    <p:extLst>
      <p:ext uri="{BB962C8B-B14F-4D97-AF65-F5344CB8AC3E}">
        <p14:creationId xmlns:p14="http://schemas.microsoft.com/office/powerpoint/2010/main" val="1201927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lumMod val="81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C877B-2F59-432F-863E-110E07E10089}" type="datetimeFigureOut">
              <a:rPr lang="en-US" smtClean="0"/>
              <a:t>3/13/2018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3CACB-299B-4E84-BAC3-7ED4099451C0}" type="slidenum">
              <a:rPr lang="en-US" smtClean="0"/>
              <a:t>‹#›</a:t>
            </a:fld>
            <a:endParaRPr lang="en-US"/>
          </a:p>
        </p:txBody>
      </p:sp>
    </p:spTree>
    <p:extLst>
      <p:ext uri="{BB962C8B-B14F-4D97-AF65-F5344CB8AC3E}">
        <p14:creationId xmlns:p14="http://schemas.microsoft.com/office/powerpoint/2010/main" val="2058665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w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1.wmf"/><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1.wmf"/><Relationship Id="rId4"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1.wmf"/><Relationship Id="rId4" Type="http://schemas.openxmlformats.org/officeDocument/2006/relationships/oleObject" Target="../embeddings/oleObject5.bin"/></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1.wmf"/><Relationship Id="rId4" Type="http://schemas.openxmlformats.org/officeDocument/2006/relationships/oleObject" Target="../embeddings/oleObject6.bin"/></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435A7721-E7C3-4D2D-B17F-38576D39AEE0}"/>
              </a:ext>
            </a:extLst>
          </p:cNvPr>
          <p:cNvGraphicFramePr>
            <a:graphicFrameLocks noChangeAspect="1"/>
          </p:cNvGraphicFramePr>
          <p:nvPr>
            <p:extLst>
              <p:ext uri="{D42A27DB-BD31-4B8C-83A1-F6EECF244321}">
                <p14:modId xmlns:p14="http://schemas.microsoft.com/office/powerpoint/2010/main" val="172947355"/>
              </p:ext>
            </p:extLst>
          </p:nvPr>
        </p:nvGraphicFramePr>
        <p:xfrm>
          <a:off x="0" y="1"/>
          <a:ext cx="12158292" cy="3424136"/>
        </p:xfrm>
        <a:graphic>
          <a:graphicData uri="http://schemas.openxmlformats.org/presentationml/2006/ole">
            <mc:AlternateContent xmlns:mc="http://schemas.openxmlformats.org/markup-compatibility/2006">
              <mc:Choice xmlns:v="urn:schemas-microsoft-com:vml" Requires="v">
                <p:oleObj spid="_x0000_s2065" name="Image" r:id="rId4" imgW="13002840" imgH="4330080" progId="Photoshop.Image.13">
                  <p:embed/>
                </p:oleObj>
              </mc:Choice>
              <mc:Fallback>
                <p:oleObj name="Image" r:id="rId4" imgW="13002840" imgH="4330080" progId="Photoshop.Image.13">
                  <p:embed/>
                  <p:pic>
                    <p:nvPicPr>
                      <p:cNvPr id="0" name=""/>
                      <p:cNvPicPr/>
                      <p:nvPr/>
                    </p:nvPicPr>
                    <p:blipFill>
                      <a:blip r:embed="rId5"/>
                      <a:stretch>
                        <a:fillRect/>
                      </a:stretch>
                    </p:blipFill>
                    <p:spPr>
                      <a:xfrm>
                        <a:off x="0" y="1"/>
                        <a:ext cx="12158292" cy="3424136"/>
                      </a:xfrm>
                      <a:prstGeom prst="rect">
                        <a:avLst/>
                      </a:prstGeom>
                    </p:spPr>
                  </p:pic>
                </p:oleObj>
              </mc:Fallback>
            </mc:AlternateContent>
          </a:graphicData>
        </a:graphic>
      </p:graphicFrame>
      <p:sp>
        <p:nvSpPr>
          <p:cNvPr id="3" name="Subtitle 2"/>
          <p:cNvSpPr>
            <a:spLocks noGrp="1"/>
          </p:cNvSpPr>
          <p:nvPr>
            <p:ph type="subTitle" idx="1"/>
          </p:nvPr>
        </p:nvSpPr>
        <p:spPr>
          <a:xfrm>
            <a:off x="0" y="4215122"/>
            <a:ext cx="7222804" cy="755709"/>
          </a:xfrm>
        </p:spPr>
        <p:txBody>
          <a:bodyPr>
            <a:normAutofit lnSpcReduction="10000"/>
          </a:bodyPr>
          <a:lstStyle/>
          <a:p>
            <a:pPr algn="l"/>
            <a:r>
              <a:rPr lang="en-US" sz="5000" b="1" cap="small" spc="-150" dirty="0">
                <a:solidFill>
                  <a:schemeClr val="accent1"/>
                </a:solidFill>
                <a:latin typeface="Tofino Personal Light" panose="02000000000000000000" pitchFamily="50" charset="0"/>
              </a:rPr>
              <a:t>in the Calgary smart city</a:t>
            </a:r>
          </a:p>
        </p:txBody>
      </p:sp>
      <p:sp>
        <p:nvSpPr>
          <p:cNvPr id="6" name="Title 1">
            <a:extLst>
              <a:ext uri="{FF2B5EF4-FFF2-40B4-BE49-F238E27FC236}">
                <a16:creationId xmlns:a16="http://schemas.microsoft.com/office/drawing/2014/main" id="{943C77F3-ADA4-47B3-8009-B0267E6F5117}"/>
              </a:ext>
            </a:extLst>
          </p:cNvPr>
          <p:cNvSpPr txBox="1">
            <a:spLocks/>
          </p:cNvSpPr>
          <p:nvPr/>
        </p:nvSpPr>
        <p:spPr>
          <a:xfrm>
            <a:off x="3048000" y="3073940"/>
            <a:ext cx="9144000" cy="37435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914400" indent="457200" algn="r">
              <a:lnSpc>
                <a:spcPct val="80000"/>
              </a:lnSpc>
            </a:pPr>
            <a:r>
              <a:rPr lang="en-US" sz="5000" dirty="0">
                <a:solidFill>
                  <a:schemeClr val="accent1"/>
                </a:solidFill>
                <a:latin typeface="Tofino Personal Light" panose="02000000000000000000" pitchFamily="50" charset="0"/>
              </a:rPr>
              <a:t>Ryan Burns</a:t>
            </a:r>
          </a:p>
          <a:p>
            <a:pPr marL="914400" indent="457200" algn="r">
              <a:lnSpc>
                <a:spcPct val="80000"/>
              </a:lnSpc>
            </a:pPr>
            <a:r>
              <a:rPr lang="en-US" sz="4000" dirty="0">
                <a:solidFill>
                  <a:schemeClr val="accent1"/>
                </a:solidFill>
                <a:latin typeface="Tofino Personal Light" panose="02000000000000000000" pitchFamily="50" charset="0"/>
              </a:rPr>
              <a:t>University of Calgary</a:t>
            </a:r>
          </a:p>
          <a:p>
            <a:pPr marL="914400" indent="457200" algn="r">
              <a:lnSpc>
                <a:spcPct val="80000"/>
              </a:lnSpc>
            </a:pPr>
            <a:r>
              <a:rPr lang="en-US" sz="2600" dirty="0">
                <a:solidFill>
                  <a:schemeClr val="accent1"/>
                </a:solidFill>
                <a:latin typeface="Tofino Personal Light" panose="02000000000000000000" pitchFamily="50" charset="0"/>
              </a:rPr>
              <a:t>ryan.burns1@ucalgary.ca</a:t>
            </a:r>
          </a:p>
          <a:p>
            <a:pPr marL="914400" indent="457200" algn="r">
              <a:lnSpc>
                <a:spcPct val="80000"/>
              </a:lnSpc>
            </a:pPr>
            <a:r>
              <a:rPr lang="en-US" sz="2600" dirty="0">
                <a:solidFill>
                  <a:schemeClr val="accent1"/>
                </a:solidFill>
                <a:latin typeface="Tofino Personal Light" panose="02000000000000000000" pitchFamily="50" charset="0"/>
              </a:rPr>
              <a:t>http://burnsr77.github.io</a:t>
            </a:r>
          </a:p>
        </p:txBody>
      </p:sp>
      <p:sp>
        <p:nvSpPr>
          <p:cNvPr id="2" name="Title 1"/>
          <p:cNvSpPr>
            <a:spLocks noGrp="1"/>
          </p:cNvSpPr>
          <p:nvPr>
            <p:ph type="ctrTitle"/>
          </p:nvPr>
        </p:nvSpPr>
        <p:spPr>
          <a:xfrm>
            <a:off x="0" y="3217980"/>
            <a:ext cx="12192000" cy="1125448"/>
          </a:xfrm>
        </p:spPr>
        <p:txBody>
          <a:bodyPr>
            <a:normAutofit/>
          </a:bodyPr>
          <a:lstStyle/>
          <a:p>
            <a:pPr algn="l"/>
            <a:r>
              <a:rPr lang="en-US" b="1" cap="small" dirty="0">
                <a:solidFill>
                  <a:schemeClr val="tx1">
                    <a:lumMod val="65000"/>
                    <a:lumOff val="35000"/>
                  </a:schemeClr>
                </a:solidFill>
                <a:latin typeface="Tofino Personal Light" panose="02000000000000000000" pitchFamily="50" charset="0"/>
              </a:rPr>
              <a:t>Representational inequalities</a:t>
            </a:r>
            <a:endParaRPr lang="en-US" sz="5000" b="1" cap="small" dirty="0">
              <a:solidFill>
                <a:srgbClr val="00CCFF"/>
              </a:solidFill>
              <a:latin typeface="Tofino Personal Light" panose="02000000000000000000" pitchFamily="50" charset="0"/>
            </a:endParaRPr>
          </a:p>
        </p:txBody>
      </p:sp>
    </p:spTree>
    <p:extLst>
      <p:ext uri="{BB962C8B-B14F-4D97-AF65-F5344CB8AC3E}">
        <p14:creationId xmlns:p14="http://schemas.microsoft.com/office/powerpoint/2010/main" val="15083508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9650" y="535022"/>
            <a:ext cx="11822350" cy="5447489"/>
          </a:xfrm>
        </p:spPr>
        <p:txBody>
          <a:bodyPr>
            <a:noAutofit/>
          </a:bodyPr>
          <a:lstStyle/>
          <a:p>
            <a:pPr marL="0" indent="0">
              <a:lnSpc>
                <a:spcPct val="70000"/>
              </a:lnSpc>
              <a:buNone/>
            </a:pPr>
            <a:r>
              <a:rPr lang="en-US" sz="12500" dirty="0">
                <a:latin typeface="Bell MT" panose="02020503060305020303" pitchFamily="18" charset="0"/>
              </a:rPr>
              <a:t>1. “municipalities are reclaiming that term, by the way…”</a:t>
            </a:r>
            <a:r>
              <a:rPr lang="en-US" sz="2500" dirty="0">
                <a:latin typeface="Bell MT" panose="02020503060305020303" pitchFamily="18" charset="0"/>
              </a:rPr>
              <a:t> </a:t>
            </a:r>
            <a:r>
              <a:rPr lang="en-US" sz="5300" i="1" dirty="0">
                <a:latin typeface="Bell MT" panose="02020503060305020303" pitchFamily="18" charset="0"/>
              </a:rPr>
              <a:t>– Jean, personal interview</a:t>
            </a:r>
          </a:p>
        </p:txBody>
      </p:sp>
    </p:spTree>
    <p:extLst>
      <p:ext uri="{BB962C8B-B14F-4D97-AF65-F5344CB8AC3E}">
        <p14:creationId xmlns:p14="http://schemas.microsoft.com/office/powerpoint/2010/main" val="552221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54E9919-DE68-40C9-8B6A-B8E15EE996A7}"/>
              </a:ext>
            </a:extLst>
          </p:cNvPr>
          <p:cNvSpPr/>
          <p:nvPr/>
        </p:nvSpPr>
        <p:spPr>
          <a:xfrm>
            <a:off x="1459832" y="946484"/>
            <a:ext cx="8170551" cy="4708981"/>
          </a:xfrm>
          <a:prstGeom prst="rect">
            <a:avLst/>
          </a:prstGeom>
        </p:spPr>
        <p:txBody>
          <a:bodyPr wrap="square">
            <a:spAutoFit/>
          </a:bodyPr>
          <a:lstStyle/>
          <a:p>
            <a:r>
              <a:rPr lang="en-US" sz="6000" dirty="0">
                <a:solidFill>
                  <a:schemeClr val="tx1">
                    <a:lumMod val="65000"/>
                    <a:lumOff val="35000"/>
                  </a:schemeClr>
                </a:solidFill>
                <a:latin typeface="Tofino Personal Light" panose="02000000000000000000" pitchFamily="50" charset="0"/>
              </a:rPr>
              <a:t>“don’t send us your vendors and platforms; instead, show us you’ve spoken with our communities.”</a:t>
            </a:r>
          </a:p>
        </p:txBody>
      </p:sp>
    </p:spTree>
    <p:extLst>
      <p:ext uri="{BB962C8B-B14F-4D97-AF65-F5344CB8AC3E}">
        <p14:creationId xmlns:p14="http://schemas.microsoft.com/office/powerpoint/2010/main" val="3141830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013" y="710121"/>
            <a:ext cx="6731540" cy="2655650"/>
          </a:xfrm>
        </p:spPr>
        <p:txBody>
          <a:bodyPr>
            <a:noAutofit/>
          </a:bodyPr>
          <a:lstStyle/>
          <a:p>
            <a:pPr marL="0" indent="0">
              <a:lnSpc>
                <a:spcPct val="70000"/>
              </a:lnSpc>
              <a:buNone/>
            </a:pPr>
            <a:r>
              <a:rPr lang="en-US" sz="12500" dirty="0">
                <a:latin typeface="Bell MT" panose="02020503060305020303" pitchFamily="18" charset="0"/>
              </a:rPr>
              <a:t>2.looking outward</a:t>
            </a:r>
          </a:p>
        </p:txBody>
      </p:sp>
    </p:spTree>
    <p:extLst>
      <p:ext uri="{BB962C8B-B14F-4D97-AF65-F5344CB8AC3E}">
        <p14:creationId xmlns:p14="http://schemas.microsoft.com/office/powerpoint/2010/main" val="2096375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600" y="0"/>
            <a:ext cx="5497794" cy="6858000"/>
          </a:xfrm>
          <a:prstGeom prst="rect">
            <a:avLst/>
          </a:prstGeom>
        </p:spPr>
      </p:pic>
      <p:sp>
        <p:nvSpPr>
          <p:cNvPr id="6" name="Rectangle 5"/>
          <p:cNvSpPr/>
          <p:nvPr/>
        </p:nvSpPr>
        <p:spPr>
          <a:xfrm rot="16200000">
            <a:off x="4313346" y="5504633"/>
            <a:ext cx="2626040" cy="215444"/>
          </a:xfrm>
          <a:prstGeom prst="rect">
            <a:avLst/>
          </a:prstGeom>
        </p:spPr>
        <p:txBody>
          <a:bodyPr wrap="none">
            <a:spAutoFit/>
          </a:bodyPr>
          <a:lstStyle/>
          <a:p>
            <a:r>
              <a:rPr lang="en-US" sz="800" dirty="0"/>
              <a:t>http://www.calgary.ca/cfod/it/Pages/Digital-strategy.aspx</a:t>
            </a:r>
          </a:p>
        </p:txBody>
      </p:sp>
    </p:spTree>
    <p:extLst>
      <p:ext uri="{BB962C8B-B14F-4D97-AF65-F5344CB8AC3E}">
        <p14:creationId xmlns:p14="http://schemas.microsoft.com/office/powerpoint/2010/main" val="1658054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600" y="0"/>
            <a:ext cx="5497794" cy="6858000"/>
          </a:xfrm>
          <a:prstGeom prst="rect">
            <a:avLst/>
          </a:prstGeom>
        </p:spPr>
      </p:pic>
      <p:sp>
        <p:nvSpPr>
          <p:cNvPr id="5" name="Rectangle 4"/>
          <p:cNvSpPr/>
          <p:nvPr/>
        </p:nvSpPr>
        <p:spPr>
          <a:xfrm>
            <a:off x="5807226" y="73596"/>
            <a:ext cx="6096000" cy="6355586"/>
          </a:xfrm>
          <a:prstGeom prst="rect">
            <a:avLst/>
          </a:prstGeom>
        </p:spPr>
        <p:txBody>
          <a:bodyPr>
            <a:spAutoFit/>
          </a:bodyPr>
          <a:lstStyle/>
          <a:p>
            <a:r>
              <a:rPr lang="en-US" sz="3700" dirty="0">
                <a:latin typeface="Tofino Personal Light" panose="02000000000000000000" pitchFamily="50" charset="0"/>
              </a:rPr>
              <a:t>“Moving to an </a:t>
            </a:r>
            <a:r>
              <a:rPr lang="en-US" sz="3700" b="1" dirty="0">
                <a:solidFill>
                  <a:schemeClr val="accent1"/>
                </a:solidFill>
                <a:latin typeface="Tofino Personal Light" panose="02000000000000000000" pitchFamily="50" charset="0"/>
              </a:rPr>
              <a:t>information-centric approach </a:t>
            </a:r>
            <a:r>
              <a:rPr lang="en-US" sz="3700" dirty="0">
                <a:latin typeface="Tofino Personal Light" panose="02000000000000000000" pitchFamily="50" charset="0"/>
              </a:rPr>
              <a:t>challenges The City to find effective ways to manage </a:t>
            </a:r>
            <a:r>
              <a:rPr lang="en-US" sz="3700" b="1" dirty="0">
                <a:solidFill>
                  <a:schemeClr val="accent1"/>
                </a:solidFill>
                <a:latin typeface="Tofino Personal Light" panose="02000000000000000000" pitchFamily="50" charset="0"/>
              </a:rPr>
              <a:t>large volumes of data</a:t>
            </a:r>
            <a:r>
              <a:rPr lang="en-US" sz="3700" dirty="0">
                <a:latin typeface="Tofino Personal Light" panose="02000000000000000000" pitchFamily="50" charset="0"/>
              </a:rPr>
              <a:t>, overcome </a:t>
            </a:r>
            <a:r>
              <a:rPr lang="en-US" sz="3700" b="1" dirty="0">
                <a:solidFill>
                  <a:schemeClr val="accent1"/>
                </a:solidFill>
                <a:latin typeface="Tofino Personal Light" panose="02000000000000000000" pitchFamily="50" charset="0"/>
              </a:rPr>
              <a:t>storage and retention issues</a:t>
            </a:r>
            <a:r>
              <a:rPr lang="en-US" sz="3700" dirty="0">
                <a:latin typeface="Tofino Personal Light" panose="02000000000000000000" pitchFamily="50" charset="0"/>
              </a:rPr>
              <a:t>, and understand the staffing needs required to </a:t>
            </a:r>
            <a:r>
              <a:rPr lang="en-US" sz="3700" b="1" dirty="0">
                <a:solidFill>
                  <a:schemeClr val="accent1"/>
                </a:solidFill>
                <a:latin typeface="Tofino Personal Light" panose="02000000000000000000" pitchFamily="50" charset="0"/>
              </a:rPr>
              <a:t>transform data into usable information.</a:t>
            </a:r>
            <a:r>
              <a:rPr lang="en-US" sz="3700" dirty="0">
                <a:latin typeface="Tofino Personal Light" panose="02000000000000000000" pitchFamily="50" charset="0"/>
              </a:rPr>
              <a:t>”</a:t>
            </a:r>
          </a:p>
        </p:txBody>
      </p:sp>
      <p:sp>
        <p:nvSpPr>
          <p:cNvPr id="6" name="Rectangle 5"/>
          <p:cNvSpPr/>
          <p:nvPr/>
        </p:nvSpPr>
        <p:spPr>
          <a:xfrm rot="16200000">
            <a:off x="4313346" y="5504633"/>
            <a:ext cx="2626040" cy="215444"/>
          </a:xfrm>
          <a:prstGeom prst="rect">
            <a:avLst/>
          </a:prstGeom>
        </p:spPr>
        <p:txBody>
          <a:bodyPr wrap="none">
            <a:spAutoFit/>
          </a:bodyPr>
          <a:lstStyle/>
          <a:p>
            <a:r>
              <a:rPr lang="en-US" sz="800" dirty="0"/>
              <a:t>http://www.calgary.ca/cfod/it/Pages/Digital-strategy.aspx</a:t>
            </a:r>
          </a:p>
        </p:txBody>
      </p:sp>
    </p:spTree>
    <p:extLst>
      <p:ext uri="{BB962C8B-B14F-4D97-AF65-F5344CB8AC3E}">
        <p14:creationId xmlns:p14="http://schemas.microsoft.com/office/powerpoint/2010/main" val="2792538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013" y="710121"/>
            <a:ext cx="6731540" cy="2655650"/>
          </a:xfrm>
        </p:spPr>
        <p:txBody>
          <a:bodyPr>
            <a:noAutofit/>
          </a:bodyPr>
          <a:lstStyle/>
          <a:p>
            <a:pPr marL="0" indent="0">
              <a:lnSpc>
                <a:spcPct val="70000"/>
              </a:lnSpc>
              <a:buNone/>
            </a:pPr>
            <a:r>
              <a:rPr lang="en-US" sz="12500" dirty="0">
                <a:latin typeface="Bell MT" panose="02020503060305020303" pitchFamily="18" charset="0"/>
              </a:rPr>
              <a:t>2.looking outward</a:t>
            </a:r>
          </a:p>
        </p:txBody>
      </p:sp>
      <p:sp>
        <p:nvSpPr>
          <p:cNvPr id="7" name="Rectangle 6">
            <a:extLst>
              <a:ext uri="{FF2B5EF4-FFF2-40B4-BE49-F238E27FC236}">
                <a16:creationId xmlns:a16="http://schemas.microsoft.com/office/drawing/2014/main" id="{8E8B5FC1-9C7F-4C88-85C0-6509EABE6CF0}"/>
              </a:ext>
            </a:extLst>
          </p:cNvPr>
          <p:cNvSpPr/>
          <p:nvPr/>
        </p:nvSpPr>
        <p:spPr>
          <a:xfrm>
            <a:off x="6459165" y="3839861"/>
            <a:ext cx="5732835" cy="753348"/>
          </a:xfrm>
          <a:prstGeom prst="rect">
            <a:avLst/>
          </a:prstGeom>
        </p:spPr>
        <p:txBody>
          <a:bodyPr wrap="square">
            <a:spAutoFit/>
          </a:bodyPr>
          <a:lstStyle/>
          <a:p>
            <a:pPr>
              <a:lnSpc>
                <a:spcPct val="75000"/>
              </a:lnSpc>
            </a:pPr>
            <a:r>
              <a:rPr lang="en-US" sz="5500" dirty="0">
                <a:solidFill>
                  <a:schemeClr val="accent1"/>
                </a:solidFill>
                <a:latin typeface="Tofino Personal Light" panose="02000000000000000000" pitchFamily="50" charset="0"/>
              </a:rPr>
              <a:t>policy mobilities?</a:t>
            </a:r>
          </a:p>
        </p:txBody>
      </p:sp>
    </p:spTree>
    <p:extLst>
      <p:ext uri="{BB962C8B-B14F-4D97-AF65-F5344CB8AC3E}">
        <p14:creationId xmlns:p14="http://schemas.microsoft.com/office/powerpoint/2010/main" val="3076954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013" y="710121"/>
            <a:ext cx="6731540" cy="2655650"/>
          </a:xfrm>
        </p:spPr>
        <p:txBody>
          <a:bodyPr>
            <a:noAutofit/>
          </a:bodyPr>
          <a:lstStyle/>
          <a:p>
            <a:pPr marL="0" indent="0">
              <a:lnSpc>
                <a:spcPct val="70000"/>
              </a:lnSpc>
              <a:buNone/>
            </a:pPr>
            <a:r>
              <a:rPr lang="en-US" sz="12500" dirty="0">
                <a:latin typeface="Bell MT" panose="02020503060305020303" pitchFamily="18" charset="0"/>
              </a:rPr>
              <a:t>2.looking outward</a:t>
            </a:r>
          </a:p>
        </p:txBody>
      </p:sp>
      <p:sp>
        <p:nvSpPr>
          <p:cNvPr id="4" name="Rectangle 3">
            <a:extLst>
              <a:ext uri="{FF2B5EF4-FFF2-40B4-BE49-F238E27FC236}">
                <a16:creationId xmlns:a16="http://schemas.microsoft.com/office/drawing/2014/main" id="{25BC1448-25D8-4569-A96C-C059EA214110}"/>
              </a:ext>
            </a:extLst>
          </p:cNvPr>
          <p:cNvSpPr/>
          <p:nvPr/>
        </p:nvSpPr>
        <p:spPr>
          <a:xfrm>
            <a:off x="6459165" y="3839861"/>
            <a:ext cx="5732835" cy="753348"/>
          </a:xfrm>
          <a:prstGeom prst="rect">
            <a:avLst/>
          </a:prstGeom>
        </p:spPr>
        <p:txBody>
          <a:bodyPr wrap="square">
            <a:spAutoFit/>
          </a:bodyPr>
          <a:lstStyle/>
          <a:p>
            <a:pPr>
              <a:lnSpc>
                <a:spcPct val="75000"/>
              </a:lnSpc>
            </a:pPr>
            <a:r>
              <a:rPr lang="en-US" sz="5500" dirty="0">
                <a:solidFill>
                  <a:schemeClr val="accent1"/>
                </a:solidFill>
                <a:latin typeface="Tofino Personal Light" panose="02000000000000000000" pitchFamily="50" charset="0"/>
              </a:rPr>
              <a:t>policy mobilities?</a:t>
            </a:r>
          </a:p>
        </p:txBody>
      </p:sp>
      <p:sp>
        <p:nvSpPr>
          <p:cNvPr id="5" name="Rectangle 4">
            <a:extLst>
              <a:ext uri="{FF2B5EF4-FFF2-40B4-BE49-F238E27FC236}">
                <a16:creationId xmlns:a16="http://schemas.microsoft.com/office/drawing/2014/main" id="{40E50850-7AAB-439C-935F-A0C17003F23E}"/>
              </a:ext>
            </a:extLst>
          </p:cNvPr>
          <p:cNvSpPr/>
          <p:nvPr/>
        </p:nvSpPr>
        <p:spPr>
          <a:xfrm>
            <a:off x="6459165" y="5067300"/>
            <a:ext cx="5810655" cy="1388137"/>
          </a:xfrm>
          <a:prstGeom prst="rect">
            <a:avLst/>
          </a:prstGeom>
        </p:spPr>
        <p:txBody>
          <a:bodyPr wrap="square">
            <a:spAutoFit/>
          </a:bodyPr>
          <a:lstStyle/>
          <a:p>
            <a:pPr>
              <a:lnSpc>
                <a:spcPct val="75000"/>
              </a:lnSpc>
            </a:pPr>
            <a:r>
              <a:rPr lang="en-US" sz="5500" dirty="0">
                <a:solidFill>
                  <a:schemeClr val="accent1"/>
                </a:solidFill>
                <a:latin typeface="Tofino Personal Light" panose="02000000000000000000" pitchFamily="50" charset="0"/>
              </a:rPr>
              <a:t>Canada’s smart city challenge</a:t>
            </a:r>
          </a:p>
        </p:txBody>
      </p:sp>
    </p:spTree>
    <p:extLst>
      <p:ext uri="{BB962C8B-B14F-4D97-AF65-F5344CB8AC3E}">
        <p14:creationId xmlns:p14="http://schemas.microsoft.com/office/powerpoint/2010/main" val="230446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737" y="0"/>
            <a:ext cx="10972800" cy="5447489"/>
          </a:xfrm>
        </p:spPr>
        <p:txBody>
          <a:bodyPr>
            <a:noAutofit/>
          </a:bodyPr>
          <a:lstStyle/>
          <a:p>
            <a:pPr marL="0" indent="0">
              <a:lnSpc>
                <a:spcPct val="70000"/>
              </a:lnSpc>
              <a:buNone/>
            </a:pPr>
            <a:r>
              <a:rPr lang="en-US" sz="12500" dirty="0">
                <a:latin typeface="Bell MT" panose="02020503060305020303" pitchFamily="18" charset="0"/>
              </a:rPr>
              <a:t>3. grassroots politics framing open data</a:t>
            </a:r>
          </a:p>
        </p:txBody>
      </p:sp>
    </p:spTree>
    <p:extLst>
      <p:ext uri="{BB962C8B-B14F-4D97-AF65-F5344CB8AC3E}">
        <p14:creationId xmlns:p14="http://schemas.microsoft.com/office/powerpoint/2010/main" val="3813881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00600" y="5596028"/>
            <a:ext cx="6096000" cy="230832"/>
          </a:xfrm>
          <a:prstGeom prst="rect">
            <a:avLst/>
          </a:prstGeom>
        </p:spPr>
        <p:txBody>
          <a:bodyPr>
            <a:spAutoFit/>
          </a:bodyPr>
          <a:lstStyle/>
          <a:p>
            <a:r>
              <a:rPr lang="en-US" sz="900" dirty="0"/>
              <a:t>https://cityonline.calgary.ca/Pages/Product.aspx?category=&amp;cat=&amp;id=0004-11661-14294-00028-P</a:t>
            </a:r>
          </a:p>
        </p:txBody>
      </p:sp>
      <p:pic>
        <p:nvPicPr>
          <p:cNvPr id="6" name="Picture 5"/>
          <p:cNvPicPr>
            <a:picLocks noChangeAspect="1"/>
          </p:cNvPicPr>
          <p:nvPr/>
        </p:nvPicPr>
        <p:blipFill>
          <a:blip r:embed="rId3"/>
          <a:stretch>
            <a:fillRect/>
          </a:stretch>
        </p:blipFill>
        <p:spPr>
          <a:xfrm>
            <a:off x="3256602" y="33428"/>
            <a:ext cx="8848725" cy="5562600"/>
          </a:xfrm>
          <a:prstGeom prst="rect">
            <a:avLst/>
          </a:prstGeom>
          <a:ln>
            <a:solidFill>
              <a:schemeClr val="tx1"/>
            </a:solidFill>
          </a:ln>
        </p:spPr>
      </p:pic>
    </p:spTree>
    <p:extLst>
      <p:ext uri="{BB962C8B-B14F-4D97-AF65-F5344CB8AC3E}">
        <p14:creationId xmlns:p14="http://schemas.microsoft.com/office/powerpoint/2010/main" val="2765742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00600" y="5596028"/>
            <a:ext cx="6096000" cy="230832"/>
          </a:xfrm>
          <a:prstGeom prst="rect">
            <a:avLst/>
          </a:prstGeom>
        </p:spPr>
        <p:txBody>
          <a:bodyPr>
            <a:spAutoFit/>
          </a:bodyPr>
          <a:lstStyle/>
          <a:p>
            <a:r>
              <a:rPr lang="en-US" sz="900" dirty="0"/>
              <a:t>https://cityonline.calgary.ca/Pages/Product.aspx?category=&amp;cat=&amp;id=0004-11661-14294-00028-P</a:t>
            </a:r>
          </a:p>
        </p:txBody>
      </p:sp>
      <p:pic>
        <p:nvPicPr>
          <p:cNvPr id="6" name="Picture 5"/>
          <p:cNvPicPr>
            <a:picLocks noChangeAspect="1"/>
          </p:cNvPicPr>
          <p:nvPr/>
        </p:nvPicPr>
        <p:blipFill>
          <a:blip r:embed="rId3"/>
          <a:stretch>
            <a:fillRect/>
          </a:stretch>
        </p:blipFill>
        <p:spPr>
          <a:xfrm>
            <a:off x="3256602" y="33428"/>
            <a:ext cx="8848725" cy="5562600"/>
          </a:xfrm>
          <a:prstGeom prst="rect">
            <a:avLst/>
          </a:prstGeom>
          <a:ln>
            <a:solidFill>
              <a:schemeClr val="tx1"/>
            </a:solidFill>
          </a:ln>
        </p:spPr>
      </p:pic>
      <p:cxnSp>
        <p:nvCxnSpPr>
          <p:cNvPr id="7" name="Straight Connector 6"/>
          <p:cNvCxnSpPr/>
          <p:nvPr/>
        </p:nvCxnSpPr>
        <p:spPr>
          <a:xfrm flipV="1">
            <a:off x="1240383" y="2188723"/>
            <a:ext cx="6911396" cy="34575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flipV="1">
            <a:off x="7185992" y="3056916"/>
            <a:ext cx="3621438" cy="14716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40383" y="2534478"/>
            <a:ext cx="5945609" cy="2017643"/>
          </a:xfrm>
          <a:prstGeom prst="rect">
            <a:avLst/>
          </a:prstGeom>
          <a:ln>
            <a:solidFill>
              <a:schemeClr val="tx1"/>
            </a:solidFill>
          </a:ln>
        </p:spPr>
      </p:pic>
      <p:sp>
        <p:nvSpPr>
          <p:cNvPr id="2" name="Rectangle 1"/>
          <p:cNvSpPr/>
          <p:nvPr/>
        </p:nvSpPr>
        <p:spPr>
          <a:xfrm>
            <a:off x="2213677" y="2596067"/>
            <a:ext cx="1391479" cy="43732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151779" y="2165196"/>
            <a:ext cx="2655651" cy="8681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67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9650" y="535022"/>
            <a:ext cx="11822350" cy="5447489"/>
          </a:xfrm>
        </p:spPr>
        <p:txBody>
          <a:bodyPr>
            <a:noAutofit/>
          </a:bodyPr>
          <a:lstStyle/>
          <a:p>
            <a:pPr marL="0" indent="0">
              <a:lnSpc>
                <a:spcPct val="70000"/>
              </a:lnSpc>
              <a:buNone/>
            </a:pPr>
            <a:r>
              <a:rPr lang="en-US" sz="12500" dirty="0">
                <a:latin typeface="Bell MT" panose="02020503060305020303" pitchFamily="18" charset="0"/>
              </a:rPr>
              <a:t>“municipalities are reclaiming that term, by the way…”</a:t>
            </a:r>
            <a:r>
              <a:rPr lang="en-US" sz="2500" dirty="0">
                <a:latin typeface="Bell MT" panose="02020503060305020303" pitchFamily="18" charset="0"/>
              </a:rPr>
              <a:t> </a:t>
            </a:r>
            <a:r>
              <a:rPr lang="en-US" sz="5300" i="1" dirty="0">
                <a:latin typeface="Bell MT" panose="02020503060305020303" pitchFamily="18" charset="0"/>
              </a:rPr>
              <a:t>– Jean, personal interview</a:t>
            </a:r>
          </a:p>
        </p:txBody>
      </p:sp>
    </p:spTree>
    <p:extLst>
      <p:ext uri="{BB962C8B-B14F-4D97-AF65-F5344CB8AC3E}">
        <p14:creationId xmlns:p14="http://schemas.microsoft.com/office/powerpoint/2010/main" val="3040471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965961" y="5803662"/>
            <a:ext cx="2023311" cy="230832"/>
          </a:xfrm>
          <a:prstGeom prst="rect">
            <a:avLst/>
          </a:prstGeom>
        </p:spPr>
        <p:txBody>
          <a:bodyPr wrap="none">
            <a:spAutoFit/>
          </a:bodyPr>
          <a:lstStyle/>
          <a:p>
            <a:r>
              <a:rPr lang="en-US" sz="900" dirty="0"/>
              <a:t>https://data.calgary.ca/nominate/6900</a:t>
            </a:r>
          </a:p>
        </p:txBody>
      </p:sp>
      <p:sp>
        <p:nvSpPr>
          <p:cNvPr id="8" name="Rectangle 7"/>
          <p:cNvSpPr/>
          <p:nvPr/>
        </p:nvSpPr>
        <p:spPr>
          <a:xfrm>
            <a:off x="7400600" y="5596028"/>
            <a:ext cx="6096000" cy="230832"/>
          </a:xfrm>
          <a:prstGeom prst="rect">
            <a:avLst/>
          </a:prstGeom>
        </p:spPr>
        <p:txBody>
          <a:bodyPr>
            <a:spAutoFit/>
          </a:bodyPr>
          <a:lstStyle/>
          <a:p>
            <a:r>
              <a:rPr lang="en-US" sz="900" dirty="0"/>
              <a:t>https://cityonline.calgary.ca/Pages/Product.aspx?category=&amp;cat=&amp;id=0004-11661-14294-00028-P</a:t>
            </a:r>
          </a:p>
        </p:txBody>
      </p:sp>
      <p:pic>
        <p:nvPicPr>
          <p:cNvPr id="9" name="Picture 8"/>
          <p:cNvPicPr>
            <a:picLocks noChangeAspect="1"/>
          </p:cNvPicPr>
          <p:nvPr/>
        </p:nvPicPr>
        <p:blipFill>
          <a:blip r:embed="rId3"/>
          <a:stretch>
            <a:fillRect/>
          </a:stretch>
        </p:blipFill>
        <p:spPr>
          <a:xfrm>
            <a:off x="3256602" y="33428"/>
            <a:ext cx="8848725" cy="5562600"/>
          </a:xfrm>
          <a:prstGeom prst="rect">
            <a:avLst/>
          </a:prstGeom>
          <a:ln>
            <a:solidFill>
              <a:schemeClr val="tx1"/>
            </a:solidFill>
          </a:ln>
        </p:spPr>
      </p:pic>
      <p:pic>
        <p:nvPicPr>
          <p:cNvPr id="2" name="Picture 1"/>
          <p:cNvPicPr>
            <a:picLocks noChangeAspect="1"/>
          </p:cNvPicPr>
          <p:nvPr/>
        </p:nvPicPr>
        <p:blipFill>
          <a:blip r:embed="rId4"/>
          <a:stretch>
            <a:fillRect/>
          </a:stretch>
        </p:blipFill>
        <p:spPr>
          <a:xfrm>
            <a:off x="151383" y="2092713"/>
            <a:ext cx="6991350" cy="4610100"/>
          </a:xfrm>
          <a:prstGeom prst="rect">
            <a:avLst/>
          </a:prstGeom>
        </p:spPr>
      </p:pic>
      <p:sp>
        <p:nvSpPr>
          <p:cNvPr id="10" name="Rectangle 9"/>
          <p:cNvSpPr/>
          <p:nvPr/>
        </p:nvSpPr>
        <p:spPr>
          <a:xfrm>
            <a:off x="278465" y="4150762"/>
            <a:ext cx="4546453" cy="72747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6535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256602" y="33428"/>
            <a:ext cx="8848725" cy="5562600"/>
          </a:xfrm>
          <a:prstGeom prst="rect">
            <a:avLst/>
          </a:prstGeom>
          <a:solidFill>
            <a:schemeClr val="accent2"/>
          </a:solidFill>
          <a:ln>
            <a:solidFill>
              <a:schemeClr val="tx1"/>
            </a:solidFill>
          </a:ln>
        </p:spPr>
      </p:pic>
      <p:sp>
        <p:nvSpPr>
          <p:cNvPr id="7" name="Rectangle 6"/>
          <p:cNvSpPr/>
          <p:nvPr/>
        </p:nvSpPr>
        <p:spPr>
          <a:xfrm rot="16200000">
            <a:off x="-965961" y="5803662"/>
            <a:ext cx="2023311" cy="230832"/>
          </a:xfrm>
          <a:prstGeom prst="rect">
            <a:avLst/>
          </a:prstGeom>
        </p:spPr>
        <p:txBody>
          <a:bodyPr wrap="none">
            <a:spAutoFit/>
          </a:bodyPr>
          <a:lstStyle/>
          <a:p>
            <a:r>
              <a:rPr lang="en-US" sz="900" dirty="0"/>
              <a:t>https://data.calgary.ca/nominate/6900</a:t>
            </a:r>
          </a:p>
        </p:txBody>
      </p:sp>
      <p:sp>
        <p:nvSpPr>
          <p:cNvPr id="9" name="Rectangle 8"/>
          <p:cNvSpPr/>
          <p:nvPr/>
        </p:nvSpPr>
        <p:spPr>
          <a:xfrm>
            <a:off x="7400600" y="5596028"/>
            <a:ext cx="6096000" cy="230832"/>
          </a:xfrm>
          <a:prstGeom prst="rect">
            <a:avLst/>
          </a:prstGeom>
        </p:spPr>
        <p:txBody>
          <a:bodyPr>
            <a:spAutoFit/>
          </a:bodyPr>
          <a:lstStyle/>
          <a:p>
            <a:r>
              <a:rPr lang="en-US" sz="900" dirty="0"/>
              <a:t>https://cityonline.calgary.ca/Pages/Product.aspx?category=&amp;cat=&amp;id=0004-11661-14294-00028-P</a:t>
            </a:r>
          </a:p>
        </p:txBody>
      </p:sp>
      <p:pic>
        <p:nvPicPr>
          <p:cNvPr id="12" name="Picture 11"/>
          <p:cNvPicPr>
            <a:picLocks noChangeAspect="1"/>
          </p:cNvPicPr>
          <p:nvPr/>
        </p:nvPicPr>
        <p:blipFill>
          <a:blip r:embed="rId4"/>
          <a:stretch>
            <a:fillRect/>
          </a:stretch>
        </p:blipFill>
        <p:spPr>
          <a:xfrm>
            <a:off x="151383" y="2092713"/>
            <a:ext cx="6991350" cy="4610100"/>
          </a:xfrm>
          <a:prstGeom prst="rect">
            <a:avLst/>
          </a:prstGeom>
        </p:spPr>
      </p:pic>
      <p:pic>
        <p:nvPicPr>
          <p:cNvPr id="8" name="Picture 7"/>
          <p:cNvPicPr>
            <a:picLocks noChangeAspect="1"/>
          </p:cNvPicPr>
          <p:nvPr/>
        </p:nvPicPr>
        <p:blipFill>
          <a:blip r:embed="rId5"/>
          <a:stretch>
            <a:fillRect/>
          </a:stretch>
        </p:blipFill>
        <p:spPr>
          <a:xfrm>
            <a:off x="1399972" y="51352"/>
            <a:ext cx="5886450" cy="4305300"/>
          </a:xfrm>
          <a:prstGeom prst="rect">
            <a:avLst/>
          </a:prstGeom>
          <a:ln>
            <a:solidFill>
              <a:schemeClr val="tx1"/>
            </a:solidFill>
          </a:ln>
        </p:spPr>
      </p:pic>
      <p:sp>
        <p:nvSpPr>
          <p:cNvPr id="11" name="Rectangle 10"/>
          <p:cNvSpPr/>
          <p:nvPr/>
        </p:nvSpPr>
        <p:spPr>
          <a:xfrm>
            <a:off x="1990533" y="2331690"/>
            <a:ext cx="4945288" cy="43096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995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737" y="0"/>
            <a:ext cx="10972800" cy="5447489"/>
          </a:xfrm>
        </p:spPr>
        <p:txBody>
          <a:bodyPr>
            <a:noAutofit/>
          </a:bodyPr>
          <a:lstStyle/>
          <a:p>
            <a:pPr marL="0" indent="0">
              <a:lnSpc>
                <a:spcPct val="70000"/>
              </a:lnSpc>
              <a:buNone/>
            </a:pPr>
            <a:r>
              <a:rPr lang="en-US" sz="12500" dirty="0">
                <a:latin typeface="Bell MT" panose="02020503060305020303" pitchFamily="18" charset="0"/>
              </a:rPr>
              <a:t>3. grassroots politics framing open data</a:t>
            </a:r>
          </a:p>
        </p:txBody>
      </p:sp>
    </p:spTree>
    <p:extLst>
      <p:ext uri="{BB962C8B-B14F-4D97-AF65-F5344CB8AC3E}">
        <p14:creationId xmlns:p14="http://schemas.microsoft.com/office/powerpoint/2010/main" val="4114076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EEDA4-792E-4311-9B25-F38703ECB6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6485" y="58936"/>
            <a:ext cx="9480715" cy="6732802"/>
          </a:xfrm>
          <a:prstGeom prst="rect">
            <a:avLst/>
          </a:prstGeom>
          <a:ln>
            <a:solidFill>
              <a:schemeClr val="tx1"/>
            </a:solidFill>
          </a:ln>
        </p:spPr>
      </p:pic>
      <p:sp>
        <p:nvSpPr>
          <p:cNvPr id="6" name="Rectangle 5">
            <a:extLst>
              <a:ext uri="{FF2B5EF4-FFF2-40B4-BE49-F238E27FC236}">
                <a16:creationId xmlns:a16="http://schemas.microsoft.com/office/drawing/2014/main" id="{7952A24D-AA4F-4677-BA8D-FCCFC65AB631}"/>
              </a:ext>
            </a:extLst>
          </p:cNvPr>
          <p:cNvSpPr/>
          <p:nvPr/>
        </p:nvSpPr>
        <p:spPr>
          <a:xfrm rot="16200000">
            <a:off x="-749237" y="3636016"/>
            <a:ext cx="6096000" cy="215444"/>
          </a:xfrm>
          <a:prstGeom prst="rect">
            <a:avLst/>
          </a:prstGeom>
        </p:spPr>
        <p:txBody>
          <a:bodyPr>
            <a:spAutoFit/>
          </a:bodyPr>
          <a:lstStyle/>
          <a:p>
            <a:r>
              <a:rPr lang="en-US" sz="800" dirty="0"/>
              <a:t>https://www.enigma.com/blog/how-3-weeks-in-argentina-changed-my-perspective-on-public-data</a:t>
            </a:r>
          </a:p>
        </p:txBody>
      </p:sp>
    </p:spTree>
    <p:extLst>
      <p:ext uri="{BB962C8B-B14F-4D97-AF65-F5344CB8AC3E}">
        <p14:creationId xmlns:p14="http://schemas.microsoft.com/office/powerpoint/2010/main" val="1519849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6593" y="777240"/>
            <a:ext cx="7391279" cy="553998"/>
          </a:xfrm>
          <a:prstGeom prst="rect">
            <a:avLst/>
          </a:prstGeom>
        </p:spPr>
        <p:txBody>
          <a:bodyPr wrap="square">
            <a:spAutoFit/>
          </a:bodyPr>
          <a:lstStyle/>
          <a:p>
            <a:r>
              <a:rPr lang="en-US" sz="3000" dirty="0">
                <a:solidFill>
                  <a:schemeClr val="accent1"/>
                </a:solidFill>
                <a:latin typeface="Gill Sans MT" panose="020B0502020104020203" pitchFamily="34" charset="0"/>
              </a:rPr>
              <a:t>what counts as data?</a:t>
            </a:r>
          </a:p>
        </p:txBody>
      </p:sp>
      <p:sp>
        <p:nvSpPr>
          <p:cNvPr id="4" name="Rectangle 3"/>
          <p:cNvSpPr/>
          <p:nvPr/>
        </p:nvSpPr>
        <p:spPr>
          <a:xfrm>
            <a:off x="138739" y="4386300"/>
            <a:ext cx="6096000" cy="477054"/>
          </a:xfrm>
          <a:prstGeom prst="rect">
            <a:avLst/>
          </a:prstGeom>
        </p:spPr>
        <p:txBody>
          <a:bodyPr>
            <a:spAutoFit/>
          </a:bodyPr>
          <a:lstStyle/>
          <a:p>
            <a:pPr marL="808038"/>
            <a:r>
              <a:rPr lang="en-US" sz="2500" dirty="0">
                <a:solidFill>
                  <a:schemeClr val="bg1">
                    <a:lumMod val="75000"/>
                  </a:schemeClr>
                </a:solidFill>
                <a:latin typeface="Gill Sans MT" panose="020B0502020104020203" pitchFamily="34" charset="0"/>
              </a:rPr>
              <a:t>who benefits from techno-utopias? </a:t>
            </a:r>
          </a:p>
        </p:txBody>
      </p:sp>
      <p:sp>
        <p:nvSpPr>
          <p:cNvPr id="5" name="Rectangle 4"/>
          <p:cNvSpPr/>
          <p:nvPr/>
        </p:nvSpPr>
        <p:spPr>
          <a:xfrm>
            <a:off x="146593" y="3878683"/>
            <a:ext cx="4366580" cy="553998"/>
          </a:xfrm>
          <a:prstGeom prst="rect">
            <a:avLst/>
          </a:prstGeom>
        </p:spPr>
        <p:txBody>
          <a:bodyPr wrap="none">
            <a:spAutoFit/>
          </a:bodyPr>
          <a:lstStyle/>
          <a:p>
            <a:r>
              <a:rPr lang="en-US" sz="3000" dirty="0">
                <a:solidFill>
                  <a:schemeClr val="accent1"/>
                </a:solidFill>
                <a:latin typeface="Gill Sans MT" panose="020B0502020104020203" pitchFamily="34" charset="0"/>
              </a:rPr>
              <a:t>the subjects of smart cities</a:t>
            </a:r>
          </a:p>
        </p:txBody>
      </p:sp>
      <p:sp>
        <p:nvSpPr>
          <p:cNvPr id="9" name="Rectangle 8"/>
          <p:cNvSpPr/>
          <p:nvPr/>
        </p:nvSpPr>
        <p:spPr>
          <a:xfrm>
            <a:off x="138739" y="1331238"/>
            <a:ext cx="6096000" cy="861774"/>
          </a:xfrm>
          <a:prstGeom prst="rect">
            <a:avLst/>
          </a:prstGeom>
        </p:spPr>
        <p:txBody>
          <a:bodyPr>
            <a:spAutoFit/>
          </a:bodyPr>
          <a:lstStyle/>
          <a:p>
            <a:pPr marL="808038"/>
            <a:r>
              <a:rPr lang="en-US" sz="2500" dirty="0">
                <a:solidFill>
                  <a:schemeClr val="bg1">
                    <a:lumMod val="75000"/>
                  </a:schemeClr>
                </a:solidFill>
                <a:latin typeface="Gill Sans MT" panose="020B0502020104020203" pitchFamily="34" charset="0"/>
              </a:rPr>
              <a:t>problem-framing, quantification, and </a:t>
            </a:r>
          </a:p>
          <a:p>
            <a:pPr marL="808038"/>
            <a:r>
              <a:rPr lang="en-US" sz="2500" dirty="0">
                <a:solidFill>
                  <a:schemeClr val="bg1">
                    <a:lumMod val="75000"/>
                  </a:schemeClr>
                </a:solidFill>
                <a:latin typeface="Gill Sans MT" panose="020B0502020104020203" pitchFamily="34" charset="0"/>
              </a:rPr>
              <a:t>digital divide</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40" y="738329"/>
            <a:ext cx="5589989" cy="4125026"/>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91149" y="3016194"/>
            <a:ext cx="4506318" cy="3328601"/>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4238" y="1084416"/>
            <a:ext cx="5389921" cy="3982884"/>
          </a:xfrm>
          <a:prstGeom prst="rect">
            <a:avLst/>
          </a:prstGeom>
        </p:spPr>
      </p:pic>
      <p:sp>
        <p:nvSpPr>
          <p:cNvPr id="11" name="Rectangle 10"/>
          <p:cNvSpPr/>
          <p:nvPr/>
        </p:nvSpPr>
        <p:spPr>
          <a:xfrm>
            <a:off x="0" y="6548311"/>
            <a:ext cx="2451368" cy="369332"/>
          </a:xfrm>
          <a:prstGeom prst="rect">
            <a:avLst/>
          </a:prstGeom>
        </p:spPr>
        <p:txBody>
          <a:bodyPr wrap="square">
            <a:spAutoFit/>
          </a:bodyPr>
          <a:lstStyle/>
          <a:p>
            <a:r>
              <a:rPr lang="en-US" sz="900" dirty="0"/>
              <a:t>Kwan, M.-P. 2008. From Oral Histories to Visual Narratives… </a:t>
            </a:r>
            <a:r>
              <a:rPr lang="en-US" sz="900" i="1" dirty="0"/>
              <a:t>Social and Cultural Geography</a:t>
            </a:r>
            <a:r>
              <a:rPr lang="en-US" sz="900" dirty="0"/>
              <a:t>.</a:t>
            </a:r>
          </a:p>
        </p:txBody>
      </p:sp>
    </p:spTree>
    <p:extLst>
      <p:ext uri="{BB962C8B-B14F-4D97-AF65-F5344CB8AC3E}">
        <p14:creationId xmlns:p14="http://schemas.microsoft.com/office/powerpoint/2010/main" val="1290092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01421" y="65064"/>
            <a:ext cx="11589159" cy="6659354"/>
          </a:xfrm>
          <a:ln>
            <a:solidFill>
              <a:schemeClr val="tx1"/>
            </a:solidFill>
          </a:ln>
        </p:spPr>
      </p:pic>
      <p:sp>
        <p:nvSpPr>
          <p:cNvPr id="2" name="Rectangle 1"/>
          <p:cNvSpPr/>
          <p:nvPr/>
        </p:nvSpPr>
        <p:spPr>
          <a:xfrm rot="16200000">
            <a:off x="11312056" y="5980449"/>
            <a:ext cx="1526380" cy="261610"/>
          </a:xfrm>
          <a:prstGeom prst="rect">
            <a:avLst/>
          </a:prstGeom>
        </p:spPr>
        <p:txBody>
          <a:bodyPr wrap="none">
            <a:spAutoFit/>
          </a:bodyPr>
          <a:lstStyle/>
          <a:p>
            <a:r>
              <a:rPr lang="en-US" sz="1100" dirty="0"/>
              <a:t>http://128.95.212.135/</a:t>
            </a:r>
          </a:p>
        </p:txBody>
      </p:sp>
      <p:sp>
        <p:nvSpPr>
          <p:cNvPr id="5" name="Rectangle 4"/>
          <p:cNvSpPr/>
          <p:nvPr/>
        </p:nvSpPr>
        <p:spPr>
          <a:xfrm>
            <a:off x="0" y="6672485"/>
            <a:ext cx="4426085" cy="230832"/>
          </a:xfrm>
          <a:prstGeom prst="rect">
            <a:avLst/>
          </a:prstGeom>
        </p:spPr>
        <p:txBody>
          <a:bodyPr wrap="square">
            <a:spAutoFit/>
          </a:bodyPr>
          <a:lstStyle/>
          <a:p>
            <a:r>
              <a:rPr lang="en-US" sz="900" dirty="0"/>
              <a:t>Sarah Elwood and </a:t>
            </a:r>
            <a:r>
              <a:rPr lang="en-US" sz="900" dirty="0" err="1"/>
              <a:t>Katharyne</a:t>
            </a:r>
            <a:r>
              <a:rPr lang="en-US" sz="900" dirty="0"/>
              <a:t> Mitchell, </a:t>
            </a:r>
            <a:r>
              <a:rPr lang="en-US" sz="900" i="1" dirty="0"/>
              <a:t>Mapping Youth Journeys</a:t>
            </a:r>
            <a:r>
              <a:rPr lang="en-US" sz="900" dirty="0"/>
              <a:t>. </a:t>
            </a:r>
          </a:p>
        </p:txBody>
      </p:sp>
    </p:spTree>
    <p:extLst>
      <p:ext uri="{BB962C8B-B14F-4D97-AF65-F5344CB8AC3E}">
        <p14:creationId xmlns:p14="http://schemas.microsoft.com/office/powerpoint/2010/main" val="592696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19672" y="4235626"/>
            <a:ext cx="5671906" cy="1323439"/>
          </a:xfrm>
          <a:prstGeom prst="rect">
            <a:avLst/>
          </a:prstGeom>
          <a:noFill/>
        </p:spPr>
        <p:txBody>
          <a:bodyPr wrap="square" rtlCol="0">
            <a:spAutoFit/>
          </a:bodyPr>
          <a:lstStyle/>
          <a:p>
            <a:r>
              <a:rPr lang="en-US" sz="8000" dirty="0">
                <a:solidFill>
                  <a:schemeClr val="accent1"/>
                </a:solidFill>
                <a:latin typeface="Bell MT" panose="02020503060305020303" pitchFamily="18" charset="0"/>
              </a:rPr>
              <a:t>in conclusion</a:t>
            </a:r>
          </a:p>
        </p:txBody>
      </p:sp>
      <p:sp>
        <p:nvSpPr>
          <p:cNvPr id="9" name="TextBox 8"/>
          <p:cNvSpPr txBox="1"/>
          <p:nvPr/>
        </p:nvSpPr>
        <p:spPr>
          <a:xfrm>
            <a:off x="173151" y="3309238"/>
            <a:ext cx="6607027" cy="707886"/>
          </a:xfrm>
          <a:prstGeom prst="rect">
            <a:avLst/>
          </a:prstGeom>
          <a:noFill/>
        </p:spPr>
        <p:txBody>
          <a:bodyPr wrap="square" rtlCol="0">
            <a:spAutoFit/>
          </a:bodyPr>
          <a:lstStyle/>
          <a:p>
            <a:r>
              <a:rPr lang="en-US" sz="4000" dirty="0">
                <a:solidFill>
                  <a:schemeClr val="tx1">
                    <a:lumMod val="65000"/>
                    <a:lumOff val="35000"/>
                  </a:schemeClr>
                </a:solidFill>
                <a:latin typeface="Tofino Personal Light" panose="02000000000000000000" pitchFamily="50" charset="0"/>
              </a:rPr>
              <a:t>open data </a:t>
            </a:r>
            <a:r>
              <a:rPr lang="en-US" sz="4000" dirty="0">
                <a:solidFill>
                  <a:schemeClr val="tx1">
                    <a:lumMod val="65000"/>
                    <a:lumOff val="35000"/>
                  </a:schemeClr>
                </a:solidFill>
                <a:latin typeface="Tofino Personal Light" panose="02000000000000000000" pitchFamily="50" charset="0"/>
                <a:sym typeface="Wingdings" panose="05000000000000000000" pitchFamily="2" charset="2"/>
              </a:rPr>
              <a:t> smart cities?</a:t>
            </a:r>
            <a:endParaRPr lang="en-US" sz="4000" dirty="0">
              <a:solidFill>
                <a:schemeClr val="tx1">
                  <a:lumMod val="65000"/>
                  <a:lumOff val="35000"/>
                </a:schemeClr>
              </a:solidFill>
              <a:latin typeface="Tofino Personal Light" panose="02000000000000000000" pitchFamily="50" charset="0"/>
            </a:endParaRPr>
          </a:p>
        </p:txBody>
      </p:sp>
      <p:sp>
        <p:nvSpPr>
          <p:cNvPr id="12" name="Rectangle 11">
            <a:extLst>
              <a:ext uri="{FF2B5EF4-FFF2-40B4-BE49-F238E27FC236}">
                <a16:creationId xmlns:a16="http://schemas.microsoft.com/office/drawing/2014/main" id="{CC53BE0A-521D-424C-83CC-72CC838CC1D1}"/>
              </a:ext>
            </a:extLst>
          </p:cNvPr>
          <p:cNvSpPr/>
          <p:nvPr/>
        </p:nvSpPr>
        <p:spPr>
          <a:xfrm>
            <a:off x="9269519" y="3408214"/>
            <a:ext cx="3022059" cy="215444"/>
          </a:xfrm>
          <a:prstGeom prst="rect">
            <a:avLst/>
          </a:prstGeom>
        </p:spPr>
        <p:txBody>
          <a:bodyPr wrap="square">
            <a:spAutoFit/>
          </a:bodyPr>
          <a:lstStyle/>
          <a:p>
            <a:r>
              <a:rPr lang="en-US" sz="800" dirty="0"/>
              <a:t>https://www.flickr.com/photos/americanartmuseum/23726764161</a:t>
            </a:r>
          </a:p>
        </p:txBody>
      </p:sp>
      <p:graphicFrame>
        <p:nvGraphicFramePr>
          <p:cNvPr id="13" name="Object 12">
            <a:extLst>
              <a:ext uri="{FF2B5EF4-FFF2-40B4-BE49-F238E27FC236}">
                <a16:creationId xmlns:a16="http://schemas.microsoft.com/office/drawing/2014/main" id="{9E3B6047-90E2-4F50-916B-13AF51F4F382}"/>
              </a:ext>
            </a:extLst>
          </p:cNvPr>
          <p:cNvGraphicFramePr>
            <a:graphicFrameLocks noChangeAspect="1"/>
          </p:cNvGraphicFramePr>
          <p:nvPr>
            <p:extLst>
              <p:ext uri="{D42A27DB-BD31-4B8C-83A1-F6EECF244321}">
                <p14:modId xmlns:p14="http://schemas.microsoft.com/office/powerpoint/2010/main" val="3483683625"/>
              </p:ext>
            </p:extLst>
          </p:nvPr>
        </p:nvGraphicFramePr>
        <p:xfrm>
          <a:off x="0" y="1"/>
          <a:ext cx="12158292" cy="3424136"/>
        </p:xfrm>
        <a:graphic>
          <a:graphicData uri="http://schemas.openxmlformats.org/presentationml/2006/ole">
            <mc:AlternateContent xmlns:mc="http://schemas.openxmlformats.org/markup-compatibility/2006">
              <mc:Choice xmlns:v="urn:schemas-microsoft-com:vml" Requires="v">
                <p:oleObj spid="_x0000_s3090" name="Image" r:id="rId4" imgW="13002840" imgH="4330080" progId="Photoshop.Image.13">
                  <p:embed/>
                </p:oleObj>
              </mc:Choice>
              <mc:Fallback>
                <p:oleObj name="Image" r:id="rId4" imgW="13002840" imgH="4330080" progId="Photoshop.Image.13">
                  <p:embed/>
                  <p:pic>
                    <p:nvPicPr>
                      <p:cNvPr id="9" name="Object 8">
                        <a:extLst>
                          <a:ext uri="{FF2B5EF4-FFF2-40B4-BE49-F238E27FC236}">
                            <a16:creationId xmlns:a16="http://schemas.microsoft.com/office/drawing/2014/main" id="{1BF9D75A-FAE7-477D-A8AF-779A7359880F}"/>
                          </a:ext>
                        </a:extLst>
                      </p:cNvPr>
                      <p:cNvPicPr/>
                      <p:nvPr/>
                    </p:nvPicPr>
                    <p:blipFill>
                      <a:blip r:embed="rId5"/>
                      <a:stretch>
                        <a:fillRect/>
                      </a:stretch>
                    </p:blipFill>
                    <p:spPr>
                      <a:xfrm>
                        <a:off x="0" y="1"/>
                        <a:ext cx="12158292" cy="3424136"/>
                      </a:xfrm>
                      <a:prstGeom prst="rect">
                        <a:avLst/>
                      </a:prstGeom>
                    </p:spPr>
                  </p:pic>
                </p:oleObj>
              </mc:Fallback>
            </mc:AlternateContent>
          </a:graphicData>
        </a:graphic>
      </p:graphicFrame>
    </p:spTree>
    <p:extLst>
      <p:ext uri="{BB962C8B-B14F-4D97-AF65-F5344CB8AC3E}">
        <p14:creationId xmlns:p14="http://schemas.microsoft.com/office/powerpoint/2010/main" val="4094954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19672" y="4235626"/>
            <a:ext cx="5671906" cy="1323439"/>
          </a:xfrm>
          <a:prstGeom prst="rect">
            <a:avLst/>
          </a:prstGeom>
          <a:noFill/>
        </p:spPr>
        <p:txBody>
          <a:bodyPr wrap="square" rtlCol="0">
            <a:spAutoFit/>
          </a:bodyPr>
          <a:lstStyle/>
          <a:p>
            <a:r>
              <a:rPr lang="en-US" sz="8000" dirty="0">
                <a:solidFill>
                  <a:schemeClr val="accent1"/>
                </a:solidFill>
                <a:latin typeface="Bell MT" panose="02020503060305020303" pitchFamily="18" charset="0"/>
              </a:rPr>
              <a:t>in conclusion</a:t>
            </a:r>
          </a:p>
        </p:txBody>
      </p:sp>
      <p:sp>
        <p:nvSpPr>
          <p:cNvPr id="9" name="TextBox 8"/>
          <p:cNvSpPr txBox="1"/>
          <p:nvPr/>
        </p:nvSpPr>
        <p:spPr>
          <a:xfrm>
            <a:off x="173151" y="3309238"/>
            <a:ext cx="6607027" cy="707886"/>
          </a:xfrm>
          <a:prstGeom prst="rect">
            <a:avLst/>
          </a:prstGeom>
          <a:noFill/>
        </p:spPr>
        <p:txBody>
          <a:bodyPr wrap="square" rtlCol="0">
            <a:spAutoFit/>
          </a:bodyPr>
          <a:lstStyle/>
          <a:p>
            <a:r>
              <a:rPr lang="en-US" sz="4000" dirty="0">
                <a:solidFill>
                  <a:schemeClr val="bg2">
                    <a:lumMod val="75000"/>
                  </a:schemeClr>
                </a:solidFill>
                <a:latin typeface="Tofino Personal Light" panose="02000000000000000000" pitchFamily="50" charset="0"/>
              </a:rPr>
              <a:t>open data </a:t>
            </a:r>
            <a:r>
              <a:rPr lang="en-US" sz="4000" dirty="0">
                <a:solidFill>
                  <a:schemeClr val="bg2">
                    <a:lumMod val="75000"/>
                  </a:schemeClr>
                </a:solidFill>
                <a:latin typeface="Tofino Personal Light" panose="02000000000000000000" pitchFamily="50" charset="0"/>
                <a:sym typeface="Wingdings" panose="05000000000000000000" pitchFamily="2" charset="2"/>
              </a:rPr>
              <a:t> smart cities?</a:t>
            </a:r>
            <a:endParaRPr lang="en-US" sz="4000" dirty="0">
              <a:solidFill>
                <a:schemeClr val="bg2">
                  <a:lumMod val="75000"/>
                </a:schemeClr>
              </a:solidFill>
              <a:latin typeface="Tofino Personal Light" panose="02000000000000000000" pitchFamily="50" charset="0"/>
            </a:endParaRPr>
          </a:p>
        </p:txBody>
      </p:sp>
      <p:sp>
        <p:nvSpPr>
          <p:cNvPr id="6" name="TextBox 5"/>
          <p:cNvSpPr txBox="1"/>
          <p:nvPr/>
        </p:nvSpPr>
        <p:spPr>
          <a:xfrm>
            <a:off x="173152" y="4293996"/>
            <a:ext cx="6446520" cy="707886"/>
          </a:xfrm>
          <a:prstGeom prst="rect">
            <a:avLst/>
          </a:prstGeom>
          <a:noFill/>
        </p:spPr>
        <p:txBody>
          <a:bodyPr wrap="square" rtlCol="0">
            <a:spAutoFit/>
          </a:bodyPr>
          <a:lstStyle/>
          <a:p>
            <a:r>
              <a:rPr lang="en-US" sz="4000" dirty="0">
                <a:solidFill>
                  <a:schemeClr val="tx1">
                    <a:lumMod val="65000"/>
                    <a:lumOff val="35000"/>
                  </a:schemeClr>
                </a:solidFill>
                <a:latin typeface="Tofino Personal Light" panose="02000000000000000000" pitchFamily="50" charset="0"/>
              </a:rPr>
              <a:t>reclaiming the “smart city”</a:t>
            </a:r>
          </a:p>
        </p:txBody>
      </p:sp>
      <p:sp>
        <p:nvSpPr>
          <p:cNvPr id="12" name="Rectangle 11">
            <a:extLst>
              <a:ext uri="{FF2B5EF4-FFF2-40B4-BE49-F238E27FC236}">
                <a16:creationId xmlns:a16="http://schemas.microsoft.com/office/drawing/2014/main" id="{CC53BE0A-521D-424C-83CC-72CC838CC1D1}"/>
              </a:ext>
            </a:extLst>
          </p:cNvPr>
          <p:cNvSpPr/>
          <p:nvPr/>
        </p:nvSpPr>
        <p:spPr>
          <a:xfrm>
            <a:off x="9269519" y="3408214"/>
            <a:ext cx="3022059" cy="215444"/>
          </a:xfrm>
          <a:prstGeom prst="rect">
            <a:avLst/>
          </a:prstGeom>
        </p:spPr>
        <p:txBody>
          <a:bodyPr wrap="square">
            <a:spAutoFit/>
          </a:bodyPr>
          <a:lstStyle/>
          <a:p>
            <a:r>
              <a:rPr lang="en-US" sz="800" dirty="0"/>
              <a:t>https://www.flickr.com/photos/americanartmuseum/23726764161</a:t>
            </a:r>
          </a:p>
        </p:txBody>
      </p:sp>
      <p:graphicFrame>
        <p:nvGraphicFramePr>
          <p:cNvPr id="13" name="Object 12">
            <a:extLst>
              <a:ext uri="{FF2B5EF4-FFF2-40B4-BE49-F238E27FC236}">
                <a16:creationId xmlns:a16="http://schemas.microsoft.com/office/drawing/2014/main" id="{9E3B6047-90E2-4F50-916B-13AF51F4F382}"/>
              </a:ext>
            </a:extLst>
          </p:cNvPr>
          <p:cNvGraphicFramePr>
            <a:graphicFrameLocks noChangeAspect="1"/>
          </p:cNvGraphicFramePr>
          <p:nvPr/>
        </p:nvGraphicFramePr>
        <p:xfrm>
          <a:off x="0" y="1"/>
          <a:ext cx="12158292" cy="3424136"/>
        </p:xfrm>
        <a:graphic>
          <a:graphicData uri="http://schemas.openxmlformats.org/presentationml/2006/ole">
            <mc:AlternateContent xmlns:mc="http://schemas.openxmlformats.org/markup-compatibility/2006">
              <mc:Choice xmlns:v="urn:schemas-microsoft-com:vml" Requires="v">
                <p:oleObj spid="_x0000_s7185" name="Image" r:id="rId4" imgW="13002840" imgH="4330080" progId="Photoshop.Image.13">
                  <p:embed/>
                </p:oleObj>
              </mc:Choice>
              <mc:Fallback>
                <p:oleObj name="Image" r:id="rId4" imgW="13002840" imgH="4330080" progId="Photoshop.Image.13">
                  <p:embed/>
                  <p:pic>
                    <p:nvPicPr>
                      <p:cNvPr id="13" name="Object 12">
                        <a:extLst>
                          <a:ext uri="{FF2B5EF4-FFF2-40B4-BE49-F238E27FC236}">
                            <a16:creationId xmlns:a16="http://schemas.microsoft.com/office/drawing/2014/main" id="{9E3B6047-90E2-4F50-916B-13AF51F4F382}"/>
                          </a:ext>
                        </a:extLst>
                      </p:cNvPr>
                      <p:cNvPicPr/>
                      <p:nvPr/>
                    </p:nvPicPr>
                    <p:blipFill>
                      <a:blip r:embed="rId5"/>
                      <a:stretch>
                        <a:fillRect/>
                      </a:stretch>
                    </p:blipFill>
                    <p:spPr>
                      <a:xfrm>
                        <a:off x="0" y="1"/>
                        <a:ext cx="12158292" cy="3424136"/>
                      </a:xfrm>
                      <a:prstGeom prst="rect">
                        <a:avLst/>
                      </a:prstGeom>
                    </p:spPr>
                  </p:pic>
                </p:oleObj>
              </mc:Fallback>
            </mc:AlternateContent>
          </a:graphicData>
        </a:graphic>
      </p:graphicFrame>
    </p:spTree>
    <p:extLst>
      <p:ext uri="{BB962C8B-B14F-4D97-AF65-F5344CB8AC3E}">
        <p14:creationId xmlns:p14="http://schemas.microsoft.com/office/powerpoint/2010/main" val="3556160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19672" y="4235626"/>
            <a:ext cx="5671906" cy="1323439"/>
          </a:xfrm>
          <a:prstGeom prst="rect">
            <a:avLst/>
          </a:prstGeom>
          <a:noFill/>
        </p:spPr>
        <p:txBody>
          <a:bodyPr wrap="square" rtlCol="0">
            <a:spAutoFit/>
          </a:bodyPr>
          <a:lstStyle/>
          <a:p>
            <a:r>
              <a:rPr lang="en-US" sz="8000" dirty="0">
                <a:solidFill>
                  <a:schemeClr val="accent1"/>
                </a:solidFill>
                <a:latin typeface="Bell MT" panose="02020503060305020303" pitchFamily="18" charset="0"/>
              </a:rPr>
              <a:t>in conclusion</a:t>
            </a:r>
          </a:p>
        </p:txBody>
      </p:sp>
      <p:sp>
        <p:nvSpPr>
          <p:cNvPr id="9" name="TextBox 8"/>
          <p:cNvSpPr txBox="1"/>
          <p:nvPr/>
        </p:nvSpPr>
        <p:spPr>
          <a:xfrm>
            <a:off x="173151" y="3309238"/>
            <a:ext cx="6607027" cy="707886"/>
          </a:xfrm>
          <a:prstGeom prst="rect">
            <a:avLst/>
          </a:prstGeom>
          <a:noFill/>
        </p:spPr>
        <p:txBody>
          <a:bodyPr wrap="square" rtlCol="0">
            <a:spAutoFit/>
          </a:bodyPr>
          <a:lstStyle/>
          <a:p>
            <a:r>
              <a:rPr lang="en-US" sz="4000" dirty="0">
                <a:solidFill>
                  <a:schemeClr val="bg2">
                    <a:lumMod val="75000"/>
                  </a:schemeClr>
                </a:solidFill>
                <a:latin typeface="Tofino Personal Light" panose="02000000000000000000" pitchFamily="50" charset="0"/>
              </a:rPr>
              <a:t>open data </a:t>
            </a:r>
            <a:r>
              <a:rPr lang="en-US" sz="4000" dirty="0">
                <a:solidFill>
                  <a:schemeClr val="bg2">
                    <a:lumMod val="75000"/>
                  </a:schemeClr>
                </a:solidFill>
                <a:latin typeface="Tofino Personal Light" panose="02000000000000000000" pitchFamily="50" charset="0"/>
                <a:sym typeface="Wingdings" panose="05000000000000000000" pitchFamily="2" charset="2"/>
              </a:rPr>
              <a:t> smart cities?</a:t>
            </a:r>
            <a:endParaRPr lang="en-US" sz="4000" dirty="0">
              <a:solidFill>
                <a:schemeClr val="bg2">
                  <a:lumMod val="75000"/>
                </a:schemeClr>
              </a:solidFill>
              <a:latin typeface="Tofino Personal Light" panose="02000000000000000000" pitchFamily="50" charset="0"/>
            </a:endParaRPr>
          </a:p>
        </p:txBody>
      </p:sp>
      <p:sp>
        <p:nvSpPr>
          <p:cNvPr id="6" name="TextBox 5"/>
          <p:cNvSpPr txBox="1"/>
          <p:nvPr/>
        </p:nvSpPr>
        <p:spPr>
          <a:xfrm>
            <a:off x="173152" y="4293996"/>
            <a:ext cx="6446520" cy="707886"/>
          </a:xfrm>
          <a:prstGeom prst="rect">
            <a:avLst/>
          </a:prstGeom>
          <a:noFill/>
        </p:spPr>
        <p:txBody>
          <a:bodyPr wrap="square" rtlCol="0">
            <a:spAutoFit/>
          </a:bodyPr>
          <a:lstStyle/>
          <a:p>
            <a:r>
              <a:rPr lang="en-US" sz="4000" dirty="0">
                <a:solidFill>
                  <a:schemeClr val="bg2">
                    <a:lumMod val="75000"/>
                  </a:schemeClr>
                </a:solidFill>
                <a:latin typeface="Tofino Personal Light" panose="02000000000000000000" pitchFamily="50" charset="0"/>
              </a:rPr>
              <a:t>reclaiming the “smart city”</a:t>
            </a:r>
          </a:p>
        </p:txBody>
      </p:sp>
      <p:sp>
        <p:nvSpPr>
          <p:cNvPr id="7" name="TextBox 6"/>
          <p:cNvSpPr txBox="1"/>
          <p:nvPr/>
        </p:nvSpPr>
        <p:spPr>
          <a:xfrm>
            <a:off x="173152" y="5278754"/>
            <a:ext cx="6446520" cy="707886"/>
          </a:xfrm>
          <a:prstGeom prst="rect">
            <a:avLst/>
          </a:prstGeom>
          <a:noFill/>
        </p:spPr>
        <p:txBody>
          <a:bodyPr wrap="square" rtlCol="0">
            <a:spAutoFit/>
          </a:bodyPr>
          <a:lstStyle/>
          <a:p>
            <a:r>
              <a:rPr lang="en-US" sz="4000" dirty="0">
                <a:solidFill>
                  <a:schemeClr val="tx1">
                    <a:lumMod val="65000"/>
                    <a:lumOff val="35000"/>
                  </a:schemeClr>
                </a:solidFill>
                <a:latin typeface="Tofino Personal Light" panose="02000000000000000000" pitchFamily="50" charset="0"/>
              </a:rPr>
              <a:t>looking outward</a:t>
            </a:r>
          </a:p>
        </p:txBody>
      </p:sp>
      <p:sp>
        <p:nvSpPr>
          <p:cNvPr id="12" name="Rectangle 11">
            <a:extLst>
              <a:ext uri="{FF2B5EF4-FFF2-40B4-BE49-F238E27FC236}">
                <a16:creationId xmlns:a16="http://schemas.microsoft.com/office/drawing/2014/main" id="{CC53BE0A-521D-424C-83CC-72CC838CC1D1}"/>
              </a:ext>
            </a:extLst>
          </p:cNvPr>
          <p:cNvSpPr/>
          <p:nvPr/>
        </p:nvSpPr>
        <p:spPr>
          <a:xfrm>
            <a:off x="9269519" y="3408214"/>
            <a:ext cx="3022059" cy="215444"/>
          </a:xfrm>
          <a:prstGeom prst="rect">
            <a:avLst/>
          </a:prstGeom>
        </p:spPr>
        <p:txBody>
          <a:bodyPr wrap="square">
            <a:spAutoFit/>
          </a:bodyPr>
          <a:lstStyle/>
          <a:p>
            <a:r>
              <a:rPr lang="en-US" sz="800" dirty="0"/>
              <a:t>https://www.flickr.com/photos/americanartmuseum/23726764161</a:t>
            </a:r>
          </a:p>
        </p:txBody>
      </p:sp>
      <p:graphicFrame>
        <p:nvGraphicFramePr>
          <p:cNvPr id="13" name="Object 12">
            <a:extLst>
              <a:ext uri="{FF2B5EF4-FFF2-40B4-BE49-F238E27FC236}">
                <a16:creationId xmlns:a16="http://schemas.microsoft.com/office/drawing/2014/main" id="{9E3B6047-90E2-4F50-916B-13AF51F4F382}"/>
              </a:ext>
            </a:extLst>
          </p:cNvPr>
          <p:cNvGraphicFramePr>
            <a:graphicFrameLocks noChangeAspect="1"/>
          </p:cNvGraphicFramePr>
          <p:nvPr/>
        </p:nvGraphicFramePr>
        <p:xfrm>
          <a:off x="0" y="1"/>
          <a:ext cx="12158292" cy="3424136"/>
        </p:xfrm>
        <a:graphic>
          <a:graphicData uri="http://schemas.openxmlformats.org/presentationml/2006/ole">
            <mc:AlternateContent xmlns:mc="http://schemas.openxmlformats.org/markup-compatibility/2006">
              <mc:Choice xmlns:v="urn:schemas-microsoft-com:vml" Requires="v">
                <p:oleObj spid="_x0000_s8209" name="Image" r:id="rId4" imgW="13002840" imgH="4330080" progId="Photoshop.Image.13">
                  <p:embed/>
                </p:oleObj>
              </mc:Choice>
              <mc:Fallback>
                <p:oleObj name="Image" r:id="rId4" imgW="13002840" imgH="4330080" progId="Photoshop.Image.13">
                  <p:embed/>
                  <p:pic>
                    <p:nvPicPr>
                      <p:cNvPr id="13" name="Object 12">
                        <a:extLst>
                          <a:ext uri="{FF2B5EF4-FFF2-40B4-BE49-F238E27FC236}">
                            <a16:creationId xmlns:a16="http://schemas.microsoft.com/office/drawing/2014/main" id="{9E3B6047-90E2-4F50-916B-13AF51F4F382}"/>
                          </a:ext>
                        </a:extLst>
                      </p:cNvPr>
                      <p:cNvPicPr/>
                      <p:nvPr/>
                    </p:nvPicPr>
                    <p:blipFill>
                      <a:blip r:embed="rId5"/>
                      <a:stretch>
                        <a:fillRect/>
                      </a:stretch>
                    </p:blipFill>
                    <p:spPr>
                      <a:xfrm>
                        <a:off x="0" y="1"/>
                        <a:ext cx="12158292" cy="3424136"/>
                      </a:xfrm>
                      <a:prstGeom prst="rect">
                        <a:avLst/>
                      </a:prstGeom>
                    </p:spPr>
                  </p:pic>
                </p:oleObj>
              </mc:Fallback>
            </mc:AlternateContent>
          </a:graphicData>
        </a:graphic>
      </p:graphicFrame>
    </p:spTree>
    <p:extLst>
      <p:ext uri="{BB962C8B-B14F-4D97-AF65-F5344CB8AC3E}">
        <p14:creationId xmlns:p14="http://schemas.microsoft.com/office/powerpoint/2010/main" val="3730249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19672" y="4235626"/>
            <a:ext cx="5671906" cy="1323439"/>
          </a:xfrm>
          <a:prstGeom prst="rect">
            <a:avLst/>
          </a:prstGeom>
          <a:noFill/>
        </p:spPr>
        <p:txBody>
          <a:bodyPr wrap="square" rtlCol="0">
            <a:spAutoFit/>
          </a:bodyPr>
          <a:lstStyle/>
          <a:p>
            <a:r>
              <a:rPr lang="en-US" sz="8000" dirty="0">
                <a:solidFill>
                  <a:schemeClr val="accent1"/>
                </a:solidFill>
                <a:latin typeface="Bell MT" panose="02020503060305020303" pitchFamily="18" charset="0"/>
              </a:rPr>
              <a:t>in conclusion</a:t>
            </a:r>
          </a:p>
        </p:txBody>
      </p:sp>
      <p:sp>
        <p:nvSpPr>
          <p:cNvPr id="9" name="TextBox 8"/>
          <p:cNvSpPr txBox="1"/>
          <p:nvPr/>
        </p:nvSpPr>
        <p:spPr>
          <a:xfrm>
            <a:off x="173151" y="3309238"/>
            <a:ext cx="6607027" cy="707886"/>
          </a:xfrm>
          <a:prstGeom prst="rect">
            <a:avLst/>
          </a:prstGeom>
          <a:noFill/>
        </p:spPr>
        <p:txBody>
          <a:bodyPr wrap="square" rtlCol="0">
            <a:spAutoFit/>
          </a:bodyPr>
          <a:lstStyle/>
          <a:p>
            <a:r>
              <a:rPr lang="en-US" sz="4000" dirty="0">
                <a:solidFill>
                  <a:schemeClr val="bg2">
                    <a:lumMod val="75000"/>
                  </a:schemeClr>
                </a:solidFill>
                <a:latin typeface="Tofino Personal Light" panose="02000000000000000000" pitchFamily="50" charset="0"/>
              </a:rPr>
              <a:t>open data </a:t>
            </a:r>
            <a:r>
              <a:rPr lang="en-US" sz="4000" dirty="0">
                <a:solidFill>
                  <a:schemeClr val="bg2">
                    <a:lumMod val="75000"/>
                  </a:schemeClr>
                </a:solidFill>
                <a:latin typeface="Tofino Personal Light" panose="02000000000000000000" pitchFamily="50" charset="0"/>
                <a:sym typeface="Wingdings" panose="05000000000000000000" pitchFamily="2" charset="2"/>
              </a:rPr>
              <a:t> smart cities?</a:t>
            </a:r>
            <a:endParaRPr lang="en-US" sz="4000" dirty="0">
              <a:solidFill>
                <a:schemeClr val="bg2">
                  <a:lumMod val="75000"/>
                </a:schemeClr>
              </a:solidFill>
              <a:latin typeface="Tofino Personal Light" panose="02000000000000000000" pitchFamily="50" charset="0"/>
            </a:endParaRPr>
          </a:p>
        </p:txBody>
      </p:sp>
      <p:sp>
        <p:nvSpPr>
          <p:cNvPr id="6" name="TextBox 5"/>
          <p:cNvSpPr txBox="1"/>
          <p:nvPr/>
        </p:nvSpPr>
        <p:spPr>
          <a:xfrm>
            <a:off x="173152" y="4293996"/>
            <a:ext cx="6446520" cy="707886"/>
          </a:xfrm>
          <a:prstGeom prst="rect">
            <a:avLst/>
          </a:prstGeom>
          <a:noFill/>
        </p:spPr>
        <p:txBody>
          <a:bodyPr wrap="square" rtlCol="0">
            <a:spAutoFit/>
          </a:bodyPr>
          <a:lstStyle/>
          <a:p>
            <a:r>
              <a:rPr lang="en-US" sz="4000" dirty="0">
                <a:solidFill>
                  <a:schemeClr val="bg2">
                    <a:lumMod val="75000"/>
                  </a:schemeClr>
                </a:solidFill>
                <a:latin typeface="Tofino Personal Light" panose="02000000000000000000" pitchFamily="50" charset="0"/>
              </a:rPr>
              <a:t>reclaiming the “smart city”</a:t>
            </a:r>
          </a:p>
        </p:txBody>
      </p:sp>
      <p:sp>
        <p:nvSpPr>
          <p:cNvPr id="7" name="TextBox 6"/>
          <p:cNvSpPr txBox="1"/>
          <p:nvPr/>
        </p:nvSpPr>
        <p:spPr>
          <a:xfrm>
            <a:off x="173152" y="5278754"/>
            <a:ext cx="6446520" cy="707886"/>
          </a:xfrm>
          <a:prstGeom prst="rect">
            <a:avLst/>
          </a:prstGeom>
          <a:noFill/>
        </p:spPr>
        <p:txBody>
          <a:bodyPr wrap="square" rtlCol="0">
            <a:spAutoFit/>
          </a:bodyPr>
          <a:lstStyle/>
          <a:p>
            <a:r>
              <a:rPr lang="en-US" sz="4000" dirty="0">
                <a:solidFill>
                  <a:schemeClr val="bg2">
                    <a:lumMod val="75000"/>
                  </a:schemeClr>
                </a:solidFill>
                <a:latin typeface="Tofino Personal Light" panose="02000000000000000000" pitchFamily="50" charset="0"/>
              </a:rPr>
              <a:t>looking outward</a:t>
            </a:r>
          </a:p>
        </p:txBody>
      </p:sp>
      <p:sp>
        <p:nvSpPr>
          <p:cNvPr id="8" name="TextBox 7"/>
          <p:cNvSpPr txBox="1"/>
          <p:nvPr/>
        </p:nvSpPr>
        <p:spPr>
          <a:xfrm>
            <a:off x="173151" y="6258302"/>
            <a:ext cx="5750993" cy="549959"/>
          </a:xfrm>
          <a:prstGeom prst="rect">
            <a:avLst/>
          </a:prstGeom>
          <a:noFill/>
        </p:spPr>
        <p:txBody>
          <a:bodyPr wrap="square" rtlCol="0">
            <a:spAutoFit/>
          </a:bodyPr>
          <a:lstStyle/>
          <a:p>
            <a:pPr>
              <a:lnSpc>
                <a:spcPct val="70000"/>
              </a:lnSpc>
            </a:pPr>
            <a:r>
              <a:rPr lang="en-US" sz="4000" dirty="0">
                <a:solidFill>
                  <a:schemeClr val="tx1">
                    <a:lumMod val="65000"/>
                    <a:lumOff val="35000"/>
                  </a:schemeClr>
                </a:solidFill>
                <a:latin typeface="Tofino Personal Light" panose="02000000000000000000" pitchFamily="50" charset="0"/>
              </a:rPr>
              <a:t>absences in open data</a:t>
            </a:r>
          </a:p>
        </p:txBody>
      </p:sp>
      <p:sp>
        <p:nvSpPr>
          <p:cNvPr id="12" name="Rectangle 11">
            <a:extLst>
              <a:ext uri="{FF2B5EF4-FFF2-40B4-BE49-F238E27FC236}">
                <a16:creationId xmlns:a16="http://schemas.microsoft.com/office/drawing/2014/main" id="{CC53BE0A-521D-424C-83CC-72CC838CC1D1}"/>
              </a:ext>
            </a:extLst>
          </p:cNvPr>
          <p:cNvSpPr/>
          <p:nvPr/>
        </p:nvSpPr>
        <p:spPr>
          <a:xfrm>
            <a:off x="9269519" y="3408214"/>
            <a:ext cx="3022059" cy="215444"/>
          </a:xfrm>
          <a:prstGeom prst="rect">
            <a:avLst/>
          </a:prstGeom>
        </p:spPr>
        <p:txBody>
          <a:bodyPr wrap="square">
            <a:spAutoFit/>
          </a:bodyPr>
          <a:lstStyle/>
          <a:p>
            <a:r>
              <a:rPr lang="en-US" sz="800" dirty="0"/>
              <a:t>https://www.flickr.com/photos/americanartmuseum/23726764161</a:t>
            </a:r>
          </a:p>
        </p:txBody>
      </p:sp>
      <p:graphicFrame>
        <p:nvGraphicFramePr>
          <p:cNvPr id="13" name="Object 12">
            <a:extLst>
              <a:ext uri="{FF2B5EF4-FFF2-40B4-BE49-F238E27FC236}">
                <a16:creationId xmlns:a16="http://schemas.microsoft.com/office/drawing/2014/main" id="{9E3B6047-90E2-4F50-916B-13AF51F4F382}"/>
              </a:ext>
            </a:extLst>
          </p:cNvPr>
          <p:cNvGraphicFramePr>
            <a:graphicFrameLocks noChangeAspect="1"/>
          </p:cNvGraphicFramePr>
          <p:nvPr/>
        </p:nvGraphicFramePr>
        <p:xfrm>
          <a:off x="0" y="1"/>
          <a:ext cx="12158292" cy="3424136"/>
        </p:xfrm>
        <a:graphic>
          <a:graphicData uri="http://schemas.openxmlformats.org/presentationml/2006/ole">
            <mc:AlternateContent xmlns:mc="http://schemas.openxmlformats.org/markup-compatibility/2006">
              <mc:Choice xmlns:v="urn:schemas-microsoft-com:vml" Requires="v">
                <p:oleObj spid="_x0000_s9233" name="Image" r:id="rId4" imgW="13002840" imgH="4330080" progId="Photoshop.Image.13">
                  <p:embed/>
                </p:oleObj>
              </mc:Choice>
              <mc:Fallback>
                <p:oleObj name="Image" r:id="rId4" imgW="13002840" imgH="4330080" progId="Photoshop.Image.13">
                  <p:embed/>
                  <p:pic>
                    <p:nvPicPr>
                      <p:cNvPr id="13" name="Object 12">
                        <a:extLst>
                          <a:ext uri="{FF2B5EF4-FFF2-40B4-BE49-F238E27FC236}">
                            <a16:creationId xmlns:a16="http://schemas.microsoft.com/office/drawing/2014/main" id="{9E3B6047-90E2-4F50-916B-13AF51F4F382}"/>
                          </a:ext>
                        </a:extLst>
                      </p:cNvPr>
                      <p:cNvPicPr/>
                      <p:nvPr/>
                    </p:nvPicPr>
                    <p:blipFill>
                      <a:blip r:embed="rId5"/>
                      <a:stretch>
                        <a:fillRect/>
                      </a:stretch>
                    </p:blipFill>
                    <p:spPr>
                      <a:xfrm>
                        <a:off x="0" y="1"/>
                        <a:ext cx="12158292" cy="3424136"/>
                      </a:xfrm>
                      <a:prstGeom prst="rect">
                        <a:avLst/>
                      </a:prstGeom>
                    </p:spPr>
                  </p:pic>
                </p:oleObj>
              </mc:Fallback>
            </mc:AlternateContent>
          </a:graphicData>
        </a:graphic>
      </p:graphicFrame>
    </p:spTree>
    <p:extLst>
      <p:ext uri="{BB962C8B-B14F-4D97-AF65-F5344CB8AC3E}">
        <p14:creationId xmlns:p14="http://schemas.microsoft.com/office/powerpoint/2010/main" val="1965915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06415" y="84923"/>
            <a:ext cx="6448425" cy="6534150"/>
          </a:xfrm>
          <a:prstGeom prst="rect">
            <a:avLst/>
          </a:prstGeom>
          <a:ln>
            <a:solidFill>
              <a:schemeClr val="tx1"/>
            </a:solidFill>
          </a:ln>
        </p:spPr>
      </p:pic>
      <p:sp>
        <p:nvSpPr>
          <p:cNvPr id="8" name="Rectangle 7">
            <a:extLst>
              <a:ext uri="{FF2B5EF4-FFF2-40B4-BE49-F238E27FC236}">
                <a16:creationId xmlns:a16="http://schemas.microsoft.com/office/drawing/2014/main" id="{704A2602-064A-428C-BF97-2576F4B959BF}"/>
              </a:ext>
            </a:extLst>
          </p:cNvPr>
          <p:cNvSpPr/>
          <p:nvPr/>
        </p:nvSpPr>
        <p:spPr>
          <a:xfrm>
            <a:off x="78222" y="966537"/>
            <a:ext cx="4297680" cy="1015663"/>
          </a:xfrm>
          <a:prstGeom prst="rect">
            <a:avLst/>
          </a:prstGeom>
        </p:spPr>
        <p:txBody>
          <a:bodyPr wrap="square">
            <a:spAutoFit/>
          </a:bodyPr>
          <a:lstStyle/>
          <a:p>
            <a:r>
              <a:rPr lang="en-US" sz="6000" dirty="0">
                <a:solidFill>
                  <a:schemeClr val="tx1">
                    <a:lumMod val="65000"/>
                    <a:lumOff val="35000"/>
                  </a:schemeClr>
                </a:solidFill>
                <a:latin typeface="Tofino Personal Light" panose="02000000000000000000" pitchFamily="50" charset="0"/>
              </a:rPr>
              <a:t>smart cities</a:t>
            </a:r>
          </a:p>
        </p:txBody>
      </p:sp>
    </p:spTree>
    <p:extLst>
      <p:ext uri="{BB962C8B-B14F-4D97-AF65-F5344CB8AC3E}">
        <p14:creationId xmlns:p14="http://schemas.microsoft.com/office/powerpoint/2010/main" val="1388824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408214"/>
            <a:ext cx="6634264" cy="1938992"/>
          </a:xfrm>
          <a:prstGeom prst="rect">
            <a:avLst/>
          </a:prstGeom>
          <a:noFill/>
        </p:spPr>
        <p:txBody>
          <a:bodyPr wrap="square" rtlCol="0">
            <a:spAutoFit/>
          </a:bodyPr>
          <a:lstStyle/>
          <a:p>
            <a:r>
              <a:rPr lang="en-US" sz="6000" dirty="0">
                <a:solidFill>
                  <a:schemeClr val="tx1">
                    <a:lumMod val="75000"/>
                    <a:lumOff val="25000"/>
                  </a:schemeClr>
                </a:solidFill>
                <a:latin typeface="Tofino Personal Light" panose="02000000000000000000" pitchFamily="50" charset="0"/>
              </a:rPr>
              <a:t>thank you for your time and attention</a:t>
            </a:r>
          </a:p>
        </p:txBody>
      </p:sp>
      <p:sp>
        <p:nvSpPr>
          <p:cNvPr id="6" name="Title 1"/>
          <p:cNvSpPr txBox="1">
            <a:spLocks/>
          </p:cNvSpPr>
          <p:nvPr/>
        </p:nvSpPr>
        <p:spPr>
          <a:xfrm>
            <a:off x="4338536" y="4017523"/>
            <a:ext cx="7853464" cy="27999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914400" indent="457200" algn="r">
              <a:lnSpc>
                <a:spcPct val="80000"/>
              </a:lnSpc>
            </a:pPr>
            <a:r>
              <a:rPr lang="en-US" sz="6500" dirty="0">
                <a:solidFill>
                  <a:schemeClr val="accent1"/>
                </a:solidFill>
                <a:latin typeface="Tofino Personal Light" panose="02000000000000000000" pitchFamily="50" charset="0"/>
              </a:rPr>
              <a:t>Ryan Burns</a:t>
            </a:r>
          </a:p>
          <a:p>
            <a:pPr marL="914400" indent="457200" algn="r">
              <a:lnSpc>
                <a:spcPct val="80000"/>
              </a:lnSpc>
            </a:pPr>
            <a:r>
              <a:rPr lang="en-US" sz="5500" dirty="0">
                <a:solidFill>
                  <a:schemeClr val="accent1"/>
                </a:solidFill>
                <a:latin typeface="Tofino Personal Light" panose="02000000000000000000" pitchFamily="50" charset="0"/>
              </a:rPr>
              <a:t>University of Calgary</a:t>
            </a:r>
          </a:p>
          <a:p>
            <a:pPr marL="914400" indent="457200" algn="r">
              <a:lnSpc>
                <a:spcPct val="80000"/>
              </a:lnSpc>
            </a:pPr>
            <a:r>
              <a:rPr lang="en-US" sz="4000" dirty="0">
                <a:solidFill>
                  <a:schemeClr val="accent1"/>
                </a:solidFill>
                <a:latin typeface="Tofino Personal Light" panose="02000000000000000000" pitchFamily="50" charset="0"/>
              </a:rPr>
              <a:t>ryan.burns1@ucalgary.ca</a:t>
            </a:r>
          </a:p>
          <a:p>
            <a:pPr marL="914400" indent="457200" algn="r">
              <a:lnSpc>
                <a:spcPct val="80000"/>
              </a:lnSpc>
            </a:pPr>
            <a:r>
              <a:rPr lang="en-US" sz="4000" dirty="0">
                <a:solidFill>
                  <a:schemeClr val="accent1"/>
                </a:solidFill>
                <a:latin typeface="Tofino Personal Light" panose="02000000000000000000" pitchFamily="50" charset="0"/>
              </a:rPr>
              <a:t>http://burnsr77.github.io</a:t>
            </a:r>
          </a:p>
        </p:txBody>
      </p:sp>
      <p:sp>
        <p:nvSpPr>
          <p:cNvPr id="8" name="Rectangle 7">
            <a:extLst>
              <a:ext uri="{FF2B5EF4-FFF2-40B4-BE49-F238E27FC236}">
                <a16:creationId xmlns:a16="http://schemas.microsoft.com/office/drawing/2014/main" id="{1C73979B-E222-4B5A-8130-B49766E26F71}"/>
              </a:ext>
            </a:extLst>
          </p:cNvPr>
          <p:cNvSpPr/>
          <p:nvPr/>
        </p:nvSpPr>
        <p:spPr>
          <a:xfrm>
            <a:off x="9269519" y="3408214"/>
            <a:ext cx="3022059" cy="215444"/>
          </a:xfrm>
          <a:prstGeom prst="rect">
            <a:avLst/>
          </a:prstGeom>
        </p:spPr>
        <p:txBody>
          <a:bodyPr wrap="square">
            <a:spAutoFit/>
          </a:bodyPr>
          <a:lstStyle/>
          <a:p>
            <a:r>
              <a:rPr lang="en-US" sz="800" dirty="0"/>
              <a:t>https://www.flickr.com/photos/americanartmuseum/23726764161</a:t>
            </a:r>
          </a:p>
        </p:txBody>
      </p:sp>
      <p:graphicFrame>
        <p:nvGraphicFramePr>
          <p:cNvPr id="9" name="Object 8">
            <a:extLst>
              <a:ext uri="{FF2B5EF4-FFF2-40B4-BE49-F238E27FC236}">
                <a16:creationId xmlns:a16="http://schemas.microsoft.com/office/drawing/2014/main" id="{1BF9D75A-FAE7-477D-A8AF-779A7359880F}"/>
              </a:ext>
            </a:extLst>
          </p:cNvPr>
          <p:cNvGraphicFramePr>
            <a:graphicFrameLocks noChangeAspect="1"/>
          </p:cNvGraphicFramePr>
          <p:nvPr>
            <p:extLst>
              <p:ext uri="{D42A27DB-BD31-4B8C-83A1-F6EECF244321}">
                <p14:modId xmlns:p14="http://schemas.microsoft.com/office/powerpoint/2010/main" val="799536268"/>
              </p:ext>
            </p:extLst>
          </p:nvPr>
        </p:nvGraphicFramePr>
        <p:xfrm>
          <a:off x="0" y="1"/>
          <a:ext cx="12158292" cy="3424136"/>
        </p:xfrm>
        <a:graphic>
          <a:graphicData uri="http://schemas.openxmlformats.org/presentationml/2006/ole">
            <mc:AlternateContent xmlns:mc="http://schemas.openxmlformats.org/markup-compatibility/2006">
              <mc:Choice xmlns:v="urn:schemas-microsoft-com:vml" Requires="v">
                <p:oleObj spid="_x0000_s4114" name="Image" r:id="rId4" imgW="13002840" imgH="4330080" progId="Photoshop.Image.13">
                  <p:embed/>
                </p:oleObj>
              </mc:Choice>
              <mc:Fallback>
                <p:oleObj name="Image" r:id="rId4" imgW="13002840" imgH="4330080" progId="Photoshop.Image.13">
                  <p:embed/>
                  <p:pic>
                    <p:nvPicPr>
                      <p:cNvPr id="4" name="Object 3">
                        <a:extLst>
                          <a:ext uri="{FF2B5EF4-FFF2-40B4-BE49-F238E27FC236}">
                            <a16:creationId xmlns:a16="http://schemas.microsoft.com/office/drawing/2014/main" id="{435A7721-E7C3-4D2D-B17F-38576D39AEE0}"/>
                          </a:ext>
                        </a:extLst>
                      </p:cNvPr>
                      <p:cNvPicPr/>
                      <p:nvPr/>
                    </p:nvPicPr>
                    <p:blipFill>
                      <a:blip r:embed="rId5"/>
                      <a:stretch>
                        <a:fillRect/>
                      </a:stretch>
                    </p:blipFill>
                    <p:spPr>
                      <a:xfrm>
                        <a:off x="0" y="1"/>
                        <a:ext cx="12158292" cy="3424136"/>
                      </a:xfrm>
                      <a:prstGeom prst="rect">
                        <a:avLst/>
                      </a:prstGeom>
                    </p:spPr>
                  </p:pic>
                </p:oleObj>
              </mc:Fallback>
            </mc:AlternateContent>
          </a:graphicData>
        </a:graphic>
      </p:graphicFrame>
    </p:spTree>
    <p:extLst>
      <p:ext uri="{BB962C8B-B14F-4D97-AF65-F5344CB8AC3E}">
        <p14:creationId xmlns:p14="http://schemas.microsoft.com/office/powerpoint/2010/main" val="2853944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06415" y="84923"/>
            <a:ext cx="6448425" cy="6534150"/>
          </a:xfrm>
          <a:prstGeom prst="rect">
            <a:avLst/>
          </a:prstGeom>
          <a:ln>
            <a:solidFill>
              <a:schemeClr val="tx1"/>
            </a:solidFill>
          </a:ln>
        </p:spPr>
      </p:pic>
      <p:sp>
        <p:nvSpPr>
          <p:cNvPr id="8" name="Rectangle 7">
            <a:extLst>
              <a:ext uri="{FF2B5EF4-FFF2-40B4-BE49-F238E27FC236}">
                <a16:creationId xmlns:a16="http://schemas.microsoft.com/office/drawing/2014/main" id="{75B83B8C-5851-48DF-BE56-E92587D8D6E8}"/>
              </a:ext>
            </a:extLst>
          </p:cNvPr>
          <p:cNvSpPr/>
          <p:nvPr/>
        </p:nvSpPr>
        <p:spPr>
          <a:xfrm>
            <a:off x="78222" y="966537"/>
            <a:ext cx="4297680" cy="1015663"/>
          </a:xfrm>
          <a:prstGeom prst="rect">
            <a:avLst/>
          </a:prstGeom>
        </p:spPr>
        <p:txBody>
          <a:bodyPr wrap="square">
            <a:spAutoFit/>
          </a:bodyPr>
          <a:lstStyle/>
          <a:p>
            <a:r>
              <a:rPr lang="en-US" sz="6000" dirty="0">
                <a:solidFill>
                  <a:schemeClr val="tx1">
                    <a:lumMod val="65000"/>
                    <a:lumOff val="35000"/>
                  </a:schemeClr>
                </a:solidFill>
                <a:latin typeface="Tofino Personal Light" panose="02000000000000000000" pitchFamily="50" charset="0"/>
              </a:rPr>
              <a:t>smart cities</a:t>
            </a:r>
          </a:p>
        </p:txBody>
      </p:sp>
      <p:sp>
        <p:nvSpPr>
          <p:cNvPr id="9" name="Rectangle 8">
            <a:extLst>
              <a:ext uri="{FF2B5EF4-FFF2-40B4-BE49-F238E27FC236}">
                <a16:creationId xmlns:a16="http://schemas.microsoft.com/office/drawing/2014/main" id="{1E856718-5367-4518-8E53-73C7CCAE2E72}"/>
              </a:ext>
            </a:extLst>
          </p:cNvPr>
          <p:cNvSpPr/>
          <p:nvPr/>
        </p:nvSpPr>
        <p:spPr>
          <a:xfrm>
            <a:off x="78222" y="3649910"/>
            <a:ext cx="5854951" cy="1015663"/>
          </a:xfrm>
          <a:prstGeom prst="rect">
            <a:avLst/>
          </a:prstGeom>
        </p:spPr>
        <p:txBody>
          <a:bodyPr wrap="square">
            <a:spAutoFit/>
          </a:bodyPr>
          <a:lstStyle/>
          <a:p>
            <a:r>
              <a:rPr lang="en-US" sz="6000" dirty="0">
                <a:solidFill>
                  <a:schemeClr val="tx1">
                    <a:lumMod val="65000"/>
                    <a:lumOff val="35000"/>
                  </a:schemeClr>
                </a:solidFill>
                <a:latin typeface="Tofino Personal Light" panose="02000000000000000000" pitchFamily="50" charset="0"/>
              </a:rPr>
              <a:t>open data</a:t>
            </a:r>
          </a:p>
        </p:txBody>
      </p:sp>
      <p:sp>
        <p:nvSpPr>
          <p:cNvPr id="10" name="Rectangle 9">
            <a:extLst>
              <a:ext uri="{FF2B5EF4-FFF2-40B4-BE49-F238E27FC236}">
                <a16:creationId xmlns:a16="http://schemas.microsoft.com/office/drawing/2014/main" id="{3B98AC53-C9E2-45BA-A33B-E14C02710BC4}"/>
              </a:ext>
            </a:extLst>
          </p:cNvPr>
          <p:cNvSpPr/>
          <p:nvPr/>
        </p:nvSpPr>
        <p:spPr>
          <a:xfrm>
            <a:off x="78222" y="2143342"/>
            <a:ext cx="885253" cy="1477328"/>
          </a:xfrm>
          <a:prstGeom prst="rect">
            <a:avLst/>
          </a:prstGeom>
        </p:spPr>
        <p:txBody>
          <a:bodyPr wrap="square">
            <a:spAutoFit/>
          </a:bodyPr>
          <a:lstStyle/>
          <a:p>
            <a:r>
              <a:rPr lang="en-US" sz="8000" dirty="0">
                <a:solidFill>
                  <a:schemeClr val="accent1"/>
                </a:solidFill>
                <a:latin typeface="Tofino Personal Light" panose="02000000000000000000" pitchFamily="50" charset="0"/>
              </a:rPr>
              <a:t>&amp;</a:t>
            </a:r>
            <a:r>
              <a:rPr lang="en-US" sz="9000" dirty="0">
                <a:solidFill>
                  <a:schemeClr val="tx1">
                    <a:lumMod val="75000"/>
                    <a:lumOff val="25000"/>
                  </a:schemeClr>
                </a:solidFill>
                <a:latin typeface="Tofino Personal Light" panose="02000000000000000000" pitchFamily="50" charset="0"/>
              </a:rPr>
              <a:t> </a:t>
            </a:r>
          </a:p>
        </p:txBody>
      </p:sp>
    </p:spTree>
    <p:extLst>
      <p:ext uri="{BB962C8B-B14F-4D97-AF65-F5344CB8AC3E}">
        <p14:creationId xmlns:p14="http://schemas.microsoft.com/office/powerpoint/2010/main" val="4249231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129" y="1432905"/>
            <a:ext cx="5238597" cy="5327819"/>
          </a:xfrm>
          <a:prstGeom prst="rect">
            <a:avLst/>
          </a:prstGeom>
          <a:ln>
            <a:solidFill>
              <a:schemeClr val="tx1"/>
            </a:solidFill>
          </a:ln>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48266" y="155642"/>
            <a:ext cx="4651898" cy="5226346"/>
          </a:xfrm>
          <a:prstGeom prst="rect">
            <a:avLst/>
          </a:prstGeom>
          <a:ln>
            <a:solidFill>
              <a:schemeClr val="tx1"/>
            </a:solidFill>
          </a:ln>
        </p:spPr>
      </p:pic>
      <p:pic>
        <p:nvPicPr>
          <p:cNvPr id="18" name="Picture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18314" y="2098468"/>
            <a:ext cx="4273685" cy="4280600"/>
          </a:xfrm>
          <a:prstGeom prst="rect">
            <a:avLst/>
          </a:prstGeom>
          <a:ln>
            <a:solidFill>
              <a:schemeClr val="tx1"/>
            </a:solidFill>
          </a:ln>
        </p:spPr>
      </p:pic>
      <p:sp>
        <p:nvSpPr>
          <p:cNvPr id="2" name="Rectangle 1"/>
          <p:cNvSpPr/>
          <p:nvPr/>
        </p:nvSpPr>
        <p:spPr>
          <a:xfrm>
            <a:off x="4265745" y="-30927"/>
            <a:ext cx="1099981" cy="215444"/>
          </a:xfrm>
          <a:prstGeom prst="rect">
            <a:avLst/>
          </a:prstGeom>
        </p:spPr>
        <p:txBody>
          <a:bodyPr wrap="none">
            <a:spAutoFit/>
          </a:bodyPr>
          <a:lstStyle/>
          <a:p>
            <a:r>
              <a:rPr lang="en-US" sz="800" dirty="0"/>
              <a:t>https://data.brla.gov/</a:t>
            </a:r>
          </a:p>
        </p:txBody>
      </p:sp>
      <p:sp>
        <p:nvSpPr>
          <p:cNvPr id="5" name="Rectangle 4"/>
          <p:cNvSpPr/>
          <p:nvPr/>
        </p:nvSpPr>
        <p:spPr>
          <a:xfrm>
            <a:off x="49223" y="1255961"/>
            <a:ext cx="1329210" cy="215444"/>
          </a:xfrm>
          <a:prstGeom prst="rect">
            <a:avLst/>
          </a:prstGeom>
        </p:spPr>
        <p:txBody>
          <a:bodyPr wrap="none">
            <a:spAutoFit/>
          </a:bodyPr>
          <a:lstStyle/>
          <a:p>
            <a:r>
              <a:rPr lang="en-US" sz="800" dirty="0"/>
              <a:t>https://data.detroitmi.gov/</a:t>
            </a:r>
          </a:p>
        </p:txBody>
      </p:sp>
      <p:sp>
        <p:nvSpPr>
          <p:cNvPr id="6" name="Rectangle 5"/>
          <p:cNvSpPr/>
          <p:nvPr/>
        </p:nvSpPr>
        <p:spPr>
          <a:xfrm>
            <a:off x="10983474" y="1921524"/>
            <a:ext cx="1311578" cy="215444"/>
          </a:xfrm>
          <a:prstGeom prst="rect">
            <a:avLst/>
          </a:prstGeom>
        </p:spPr>
        <p:txBody>
          <a:bodyPr wrap="none">
            <a:spAutoFit/>
          </a:bodyPr>
          <a:lstStyle/>
          <a:p>
            <a:r>
              <a:rPr lang="en-US" sz="800" dirty="0"/>
              <a:t>https://data.honolulu.gov/</a:t>
            </a:r>
          </a:p>
        </p:txBody>
      </p:sp>
    </p:spTree>
    <p:extLst>
      <p:ext uri="{BB962C8B-B14F-4D97-AF65-F5344CB8AC3E}">
        <p14:creationId xmlns:p14="http://schemas.microsoft.com/office/powerpoint/2010/main" val="4202588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222" y="966537"/>
            <a:ext cx="4297680" cy="1015663"/>
          </a:xfrm>
          <a:prstGeom prst="rect">
            <a:avLst/>
          </a:prstGeom>
        </p:spPr>
        <p:txBody>
          <a:bodyPr wrap="square">
            <a:spAutoFit/>
          </a:bodyPr>
          <a:lstStyle/>
          <a:p>
            <a:r>
              <a:rPr lang="en-US" sz="6000" dirty="0">
                <a:solidFill>
                  <a:schemeClr val="tx1">
                    <a:lumMod val="65000"/>
                    <a:lumOff val="35000"/>
                  </a:schemeClr>
                </a:solidFill>
                <a:latin typeface="Tofino Personal Light" panose="02000000000000000000" pitchFamily="50" charset="0"/>
              </a:rPr>
              <a:t>smart cities</a:t>
            </a:r>
          </a:p>
        </p:txBody>
      </p:sp>
      <p:sp>
        <p:nvSpPr>
          <p:cNvPr id="6" name="Rectangle 5"/>
          <p:cNvSpPr/>
          <p:nvPr/>
        </p:nvSpPr>
        <p:spPr>
          <a:xfrm>
            <a:off x="78222" y="3649910"/>
            <a:ext cx="5854951" cy="1015663"/>
          </a:xfrm>
          <a:prstGeom prst="rect">
            <a:avLst/>
          </a:prstGeom>
        </p:spPr>
        <p:txBody>
          <a:bodyPr wrap="square">
            <a:spAutoFit/>
          </a:bodyPr>
          <a:lstStyle/>
          <a:p>
            <a:r>
              <a:rPr lang="en-US" sz="6000" dirty="0">
                <a:solidFill>
                  <a:schemeClr val="tx1">
                    <a:lumMod val="65000"/>
                    <a:lumOff val="35000"/>
                  </a:schemeClr>
                </a:solidFill>
                <a:latin typeface="Tofino Personal Light" panose="02000000000000000000" pitchFamily="50" charset="0"/>
              </a:rPr>
              <a:t>open data</a:t>
            </a:r>
          </a:p>
        </p:txBody>
      </p:sp>
      <p:sp>
        <p:nvSpPr>
          <p:cNvPr id="14" name="Rectangle 13">
            <a:extLst>
              <a:ext uri="{FF2B5EF4-FFF2-40B4-BE49-F238E27FC236}">
                <a16:creationId xmlns:a16="http://schemas.microsoft.com/office/drawing/2014/main" id="{3038F6BC-D024-40ED-A9A0-07B37718DB6F}"/>
              </a:ext>
            </a:extLst>
          </p:cNvPr>
          <p:cNvSpPr/>
          <p:nvPr/>
        </p:nvSpPr>
        <p:spPr>
          <a:xfrm>
            <a:off x="78222" y="2143342"/>
            <a:ext cx="885253" cy="1477328"/>
          </a:xfrm>
          <a:prstGeom prst="rect">
            <a:avLst/>
          </a:prstGeom>
        </p:spPr>
        <p:txBody>
          <a:bodyPr wrap="square">
            <a:spAutoFit/>
          </a:bodyPr>
          <a:lstStyle/>
          <a:p>
            <a:r>
              <a:rPr lang="en-US" sz="8000" dirty="0">
                <a:solidFill>
                  <a:schemeClr val="accent1"/>
                </a:solidFill>
                <a:latin typeface="Tofino Personal Light" panose="02000000000000000000" pitchFamily="50" charset="0"/>
              </a:rPr>
              <a:t>&amp;</a:t>
            </a:r>
            <a:r>
              <a:rPr lang="en-US" sz="9000" dirty="0">
                <a:solidFill>
                  <a:schemeClr val="tx1">
                    <a:lumMod val="75000"/>
                    <a:lumOff val="25000"/>
                  </a:schemeClr>
                </a:solidFill>
                <a:latin typeface="Tofino Personal Light" panose="02000000000000000000" pitchFamily="50" charset="0"/>
              </a:rPr>
              <a:t> </a:t>
            </a:r>
          </a:p>
        </p:txBody>
      </p:sp>
    </p:spTree>
    <p:extLst>
      <p:ext uri="{BB962C8B-B14F-4D97-AF65-F5344CB8AC3E}">
        <p14:creationId xmlns:p14="http://schemas.microsoft.com/office/powerpoint/2010/main" val="3692341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222" y="966537"/>
            <a:ext cx="4297680" cy="1015663"/>
          </a:xfrm>
          <a:prstGeom prst="rect">
            <a:avLst/>
          </a:prstGeom>
        </p:spPr>
        <p:txBody>
          <a:bodyPr wrap="square">
            <a:spAutoFit/>
          </a:bodyPr>
          <a:lstStyle/>
          <a:p>
            <a:r>
              <a:rPr lang="en-US" sz="6000" dirty="0">
                <a:solidFill>
                  <a:schemeClr val="tx1">
                    <a:lumMod val="65000"/>
                    <a:lumOff val="35000"/>
                  </a:schemeClr>
                </a:solidFill>
                <a:latin typeface="Tofino Personal Light" panose="02000000000000000000" pitchFamily="50" charset="0"/>
              </a:rPr>
              <a:t>smart cities</a:t>
            </a:r>
          </a:p>
        </p:txBody>
      </p:sp>
      <p:sp>
        <p:nvSpPr>
          <p:cNvPr id="6" name="Rectangle 5"/>
          <p:cNvSpPr/>
          <p:nvPr/>
        </p:nvSpPr>
        <p:spPr>
          <a:xfrm>
            <a:off x="78222" y="3649910"/>
            <a:ext cx="5854951" cy="1015663"/>
          </a:xfrm>
          <a:prstGeom prst="rect">
            <a:avLst/>
          </a:prstGeom>
        </p:spPr>
        <p:txBody>
          <a:bodyPr wrap="square">
            <a:spAutoFit/>
          </a:bodyPr>
          <a:lstStyle/>
          <a:p>
            <a:r>
              <a:rPr lang="en-US" sz="6000" dirty="0">
                <a:solidFill>
                  <a:schemeClr val="tx1">
                    <a:lumMod val="65000"/>
                    <a:lumOff val="35000"/>
                  </a:schemeClr>
                </a:solidFill>
                <a:latin typeface="Tofino Personal Light" panose="02000000000000000000" pitchFamily="50" charset="0"/>
              </a:rPr>
              <a:t>open data</a:t>
            </a:r>
          </a:p>
        </p:txBody>
      </p:sp>
      <p:sp>
        <p:nvSpPr>
          <p:cNvPr id="7" name="Rectangle 6">
            <a:extLst>
              <a:ext uri="{FF2B5EF4-FFF2-40B4-BE49-F238E27FC236}">
                <a16:creationId xmlns:a16="http://schemas.microsoft.com/office/drawing/2014/main" id="{28FFAFFF-6D25-46B6-872B-A080995BBA7E}"/>
              </a:ext>
            </a:extLst>
          </p:cNvPr>
          <p:cNvSpPr/>
          <p:nvPr/>
        </p:nvSpPr>
        <p:spPr>
          <a:xfrm>
            <a:off x="4098733" y="2451118"/>
            <a:ext cx="3002458" cy="1015663"/>
          </a:xfrm>
          <a:prstGeom prst="rect">
            <a:avLst/>
          </a:prstGeom>
        </p:spPr>
        <p:txBody>
          <a:bodyPr wrap="square">
            <a:spAutoFit/>
          </a:bodyPr>
          <a:lstStyle/>
          <a:p>
            <a:r>
              <a:rPr lang="en-US" sz="6000" dirty="0">
                <a:solidFill>
                  <a:schemeClr val="tx1">
                    <a:lumMod val="65000"/>
                    <a:lumOff val="35000"/>
                  </a:schemeClr>
                </a:solidFill>
                <a:latin typeface="Tofino Personal Light" panose="02000000000000000000" pitchFamily="50" charset="0"/>
              </a:rPr>
              <a:t>industry</a:t>
            </a:r>
          </a:p>
        </p:txBody>
      </p:sp>
      <p:cxnSp>
        <p:nvCxnSpPr>
          <p:cNvPr id="8" name="Straight Connector 7">
            <a:extLst>
              <a:ext uri="{FF2B5EF4-FFF2-40B4-BE49-F238E27FC236}">
                <a16:creationId xmlns:a16="http://schemas.microsoft.com/office/drawing/2014/main" id="{0ECE9157-6BDA-40CC-A87B-DD926F8265E4}"/>
              </a:ext>
            </a:extLst>
          </p:cNvPr>
          <p:cNvCxnSpPr>
            <a:cxnSpLocks/>
          </p:cNvCxnSpPr>
          <p:nvPr/>
        </p:nvCxnSpPr>
        <p:spPr>
          <a:xfrm flipV="1">
            <a:off x="3955932" y="1692614"/>
            <a:ext cx="0" cy="2791837"/>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038F6BC-D024-40ED-A9A0-07B37718DB6F}"/>
              </a:ext>
            </a:extLst>
          </p:cNvPr>
          <p:cNvSpPr/>
          <p:nvPr/>
        </p:nvSpPr>
        <p:spPr>
          <a:xfrm>
            <a:off x="78222" y="2143342"/>
            <a:ext cx="885253" cy="1477328"/>
          </a:xfrm>
          <a:prstGeom prst="rect">
            <a:avLst/>
          </a:prstGeom>
        </p:spPr>
        <p:txBody>
          <a:bodyPr wrap="square">
            <a:spAutoFit/>
          </a:bodyPr>
          <a:lstStyle/>
          <a:p>
            <a:r>
              <a:rPr lang="en-US" sz="8000" dirty="0">
                <a:solidFill>
                  <a:schemeClr val="accent1"/>
                </a:solidFill>
                <a:latin typeface="Tofino Personal Light" panose="02000000000000000000" pitchFamily="50" charset="0"/>
              </a:rPr>
              <a:t>&amp;</a:t>
            </a:r>
            <a:r>
              <a:rPr lang="en-US" sz="9000" dirty="0">
                <a:solidFill>
                  <a:schemeClr val="tx1">
                    <a:lumMod val="75000"/>
                    <a:lumOff val="25000"/>
                  </a:schemeClr>
                </a:solidFill>
                <a:latin typeface="Tofino Personal Light" panose="02000000000000000000" pitchFamily="50" charset="0"/>
              </a:rPr>
              <a:t> </a:t>
            </a:r>
          </a:p>
        </p:txBody>
      </p:sp>
    </p:spTree>
    <p:extLst>
      <p:ext uri="{BB962C8B-B14F-4D97-AF65-F5344CB8AC3E}">
        <p14:creationId xmlns:p14="http://schemas.microsoft.com/office/powerpoint/2010/main" val="1033590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222" y="966537"/>
            <a:ext cx="4297680" cy="1015663"/>
          </a:xfrm>
          <a:prstGeom prst="rect">
            <a:avLst/>
          </a:prstGeom>
        </p:spPr>
        <p:txBody>
          <a:bodyPr wrap="square">
            <a:spAutoFit/>
          </a:bodyPr>
          <a:lstStyle/>
          <a:p>
            <a:r>
              <a:rPr lang="en-US" sz="6000" dirty="0">
                <a:solidFill>
                  <a:schemeClr val="tx1">
                    <a:lumMod val="65000"/>
                    <a:lumOff val="35000"/>
                  </a:schemeClr>
                </a:solidFill>
                <a:latin typeface="Tofino Personal Light" panose="02000000000000000000" pitchFamily="50" charset="0"/>
              </a:rPr>
              <a:t>smart cities</a:t>
            </a:r>
          </a:p>
        </p:txBody>
      </p:sp>
      <p:sp>
        <p:nvSpPr>
          <p:cNvPr id="6" name="Rectangle 5"/>
          <p:cNvSpPr/>
          <p:nvPr/>
        </p:nvSpPr>
        <p:spPr>
          <a:xfrm>
            <a:off x="78222" y="3649910"/>
            <a:ext cx="5854951" cy="1015663"/>
          </a:xfrm>
          <a:prstGeom prst="rect">
            <a:avLst/>
          </a:prstGeom>
        </p:spPr>
        <p:txBody>
          <a:bodyPr wrap="square">
            <a:spAutoFit/>
          </a:bodyPr>
          <a:lstStyle/>
          <a:p>
            <a:r>
              <a:rPr lang="en-US" sz="6000" dirty="0">
                <a:solidFill>
                  <a:schemeClr val="tx1">
                    <a:lumMod val="65000"/>
                    <a:lumOff val="35000"/>
                  </a:schemeClr>
                </a:solidFill>
                <a:latin typeface="Tofino Personal Light" panose="02000000000000000000" pitchFamily="50" charset="0"/>
              </a:rPr>
              <a:t>open data</a:t>
            </a:r>
          </a:p>
        </p:txBody>
      </p:sp>
      <p:sp>
        <p:nvSpPr>
          <p:cNvPr id="7" name="Rectangle 6">
            <a:extLst>
              <a:ext uri="{FF2B5EF4-FFF2-40B4-BE49-F238E27FC236}">
                <a16:creationId xmlns:a16="http://schemas.microsoft.com/office/drawing/2014/main" id="{28FFAFFF-6D25-46B6-872B-A080995BBA7E}"/>
              </a:ext>
            </a:extLst>
          </p:cNvPr>
          <p:cNvSpPr/>
          <p:nvPr/>
        </p:nvSpPr>
        <p:spPr>
          <a:xfrm>
            <a:off x="4098733" y="2451118"/>
            <a:ext cx="3002458" cy="1015663"/>
          </a:xfrm>
          <a:prstGeom prst="rect">
            <a:avLst/>
          </a:prstGeom>
        </p:spPr>
        <p:txBody>
          <a:bodyPr wrap="square">
            <a:spAutoFit/>
          </a:bodyPr>
          <a:lstStyle/>
          <a:p>
            <a:r>
              <a:rPr lang="en-US" sz="6000" dirty="0">
                <a:solidFill>
                  <a:schemeClr val="tx1">
                    <a:lumMod val="65000"/>
                    <a:lumOff val="35000"/>
                  </a:schemeClr>
                </a:solidFill>
                <a:latin typeface="Tofino Personal Light" panose="02000000000000000000" pitchFamily="50" charset="0"/>
              </a:rPr>
              <a:t>industry</a:t>
            </a:r>
          </a:p>
        </p:txBody>
      </p:sp>
      <p:cxnSp>
        <p:nvCxnSpPr>
          <p:cNvPr id="8" name="Straight Connector 7">
            <a:extLst>
              <a:ext uri="{FF2B5EF4-FFF2-40B4-BE49-F238E27FC236}">
                <a16:creationId xmlns:a16="http://schemas.microsoft.com/office/drawing/2014/main" id="{0ECE9157-6BDA-40CC-A87B-DD926F8265E4}"/>
              </a:ext>
            </a:extLst>
          </p:cNvPr>
          <p:cNvCxnSpPr>
            <a:cxnSpLocks/>
          </p:cNvCxnSpPr>
          <p:nvPr/>
        </p:nvCxnSpPr>
        <p:spPr>
          <a:xfrm flipV="1">
            <a:off x="3955932" y="1692614"/>
            <a:ext cx="0" cy="27918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41C4388-73E6-4AE2-B250-9457ADB9B67F}"/>
              </a:ext>
            </a:extLst>
          </p:cNvPr>
          <p:cNvCxnSpPr>
            <a:cxnSpLocks/>
          </p:cNvCxnSpPr>
          <p:nvPr/>
        </p:nvCxnSpPr>
        <p:spPr>
          <a:xfrm flipV="1">
            <a:off x="7143354" y="1722604"/>
            <a:ext cx="0" cy="2791837"/>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12A01C7-466C-4F1E-ABBD-ABAFAE6585E2}"/>
              </a:ext>
            </a:extLst>
          </p:cNvPr>
          <p:cNvSpPr/>
          <p:nvPr/>
        </p:nvSpPr>
        <p:spPr>
          <a:xfrm>
            <a:off x="7238500" y="2453156"/>
            <a:ext cx="4026132" cy="1015663"/>
          </a:xfrm>
          <a:prstGeom prst="rect">
            <a:avLst/>
          </a:prstGeom>
        </p:spPr>
        <p:txBody>
          <a:bodyPr wrap="square">
            <a:spAutoFit/>
          </a:bodyPr>
          <a:lstStyle/>
          <a:p>
            <a:r>
              <a:rPr lang="en-US" sz="6000" dirty="0">
                <a:solidFill>
                  <a:schemeClr val="tx1">
                    <a:lumMod val="65000"/>
                    <a:lumOff val="35000"/>
                  </a:schemeClr>
                </a:solidFill>
                <a:latin typeface="Tofino Personal Light" panose="02000000000000000000" pitchFamily="50" charset="0"/>
              </a:rPr>
              <a:t>empiricism</a:t>
            </a:r>
          </a:p>
        </p:txBody>
      </p:sp>
      <p:sp>
        <p:nvSpPr>
          <p:cNvPr id="14" name="Rectangle 13">
            <a:extLst>
              <a:ext uri="{FF2B5EF4-FFF2-40B4-BE49-F238E27FC236}">
                <a16:creationId xmlns:a16="http://schemas.microsoft.com/office/drawing/2014/main" id="{3038F6BC-D024-40ED-A9A0-07B37718DB6F}"/>
              </a:ext>
            </a:extLst>
          </p:cNvPr>
          <p:cNvSpPr/>
          <p:nvPr/>
        </p:nvSpPr>
        <p:spPr>
          <a:xfrm>
            <a:off x="78222" y="2143342"/>
            <a:ext cx="885253" cy="1477328"/>
          </a:xfrm>
          <a:prstGeom prst="rect">
            <a:avLst/>
          </a:prstGeom>
        </p:spPr>
        <p:txBody>
          <a:bodyPr wrap="square">
            <a:spAutoFit/>
          </a:bodyPr>
          <a:lstStyle/>
          <a:p>
            <a:r>
              <a:rPr lang="en-US" sz="8000" dirty="0">
                <a:solidFill>
                  <a:schemeClr val="accent1"/>
                </a:solidFill>
                <a:latin typeface="Tofino Personal Light" panose="02000000000000000000" pitchFamily="50" charset="0"/>
              </a:rPr>
              <a:t>&amp;</a:t>
            </a:r>
            <a:r>
              <a:rPr lang="en-US" sz="9000" dirty="0">
                <a:solidFill>
                  <a:schemeClr val="tx1">
                    <a:lumMod val="75000"/>
                    <a:lumOff val="25000"/>
                  </a:schemeClr>
                </a:solidFill>
                <a:latin typeface="Tofino Personal Light" panose="02000000000000000000" pitchFamily="50" charset="0"/>
              </a:rPr>
              <a:t> </a:t>
            </a:r>
          </a:p>
        </p:txBody>
      </p:sp>
    </p:spTree>
    <p:extLst>
      <p:ext uri="{BB962C8B-B14F-4D97-AF65-F5344CB8AC3E}">
        <p14:creationId xmlns:p14="http://schemas.microsoft.com/office/powerpoint/2010/main" val="1145063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222" y="966537"/>
            <a:ext cx="4297680" cy="1015663"/>
          </a:xfrm>
          <a:prstGeom prst="rect">
            <a:avLst/>
          </a:prstGeom>
        </p:spPr>
        <p:txBody>
          <a:bodyPr wrap="square">
            <a:spAutoFit/>
          </a:bodyPr>
          <a:lstStyle/>
          <a:p>
            <a:r>
              <a:rPr lang="en-US" sz="6000" dirty="0">
                <a:solidFill>
                  <a:schemeClr val="tx1">
                    <a:lumMod val="65000"/>
                    <a:lumOff val="35000"/>
                  </a:schemeClr>
                </a:solidFill>
                <a:latin typeface="Tofino Personal Light" panose="02000000000000000000" pitchFamily="50" charset="0"/>
              </a:rPr>
              <a:t>smart cities</a:t>
            </a:r>
          </a:p>
        </p:txBody>
      </p:sp>
      <p:sp>
        <p:nvSpPr>
          <p:cNvPr id="6" name="Rectangle 5"/>
          <p:cNvSpPr/>
          <p:nvPr/>
        </p:nvSpPr>
        <p:spPr>
          <a:xfrm>
            <a:off x="78222" y="3649910"/>
            <a:ext cx="5854951" cy="1015663"/>
          </a:xfrm>
          <a:prstGeom prst="rect">
            <a:avLst/>
          </a:prstGeom>
        </p:spPr>
        <p:txBody>
          <a:bodyPr wrap="square">
            <a:spAutoFit/>
          </a:bodyPr>
          <a:lstStyle/>
          <a:p>
            <a:r>
              <a:rPr lang="en-US" sz="6000" dirty="0">
                <a:solidFill>
                  <a:schemeClr val="tx1">
                    <a:lumMod val="65000"/>
                    <a:lumOff val="35000"/>
                  </a:schemeClr>
                </a:solidFill>
                <a:latin typeface="Tofino Personal Light" panose="02000000000000000000" pitchFamily="50" charset="0"/>
              </a:rPr>
              <a:t>open data</a:t>
            </a:r>
          </a:p>
        </p:txBody>
      </p:sp>
      <p:sp>
        <p:nvSpPr>
          <p:cNvPr id="7" name="Rectangle 6">
            <a:extLst>
              <a:ext uri="{FF2B5EF4-FFF2-40B4-BE49-F238E27FC236}">
                <a16:creationId xmlns:a16="http://schemas.microsoft.com/office/drawing/2014/main" id="{28FFAFFF-6D25-46B6-872B-A080995BBA7E}"/>
              </a:ext>
            </a:extLst>
          </p:cNvPr>
          <p:cNvSpPr/>
          <p:nvPr/>
        </p:nvSpPr>
        <p:spPr>
          <a:xfrm>
            <a:off x="4098733" y="2451118"/>
            <a:ext cx="3002458" cy="1015663"/>
          </a:xfrm>
          <a:prstGeom prst="rect">
            <a:avLst/>
          </a:prstGeom>
        </p:spPr>
        <p:txBody>
          <a:bodyPr wrap="square">
            <a:spAutoFit/>
          </a:bodyPr>
          <a:lstStyle/>
          <a:p>
            <a:r>
              <a:rPr lang="en-US" sz="6000" dirty="0">
                <a:solidFill>
                  <a:schemeClr val="tx1">
                    <a:lumMod val="65000"/>
                    <a:lumOff val="35000"/>
                  </a:schemeClr>
                </a:solidFill>
                <a:latin typeface="Tofino Personal Light" panose="02000000000000000000" pitchFamily="50" charset="0"/>
              </a:rPr>
              <a:t>industry</a:t>
            </a:r>
          </a:p>
        </p:txBody>
      </p:sp>
      <p:cxnSp>
        <p:nvCxnSpPr>
          <p:cNvPr id="8" name="Straight Connector 7">
            <a:extLst>
              <a:ext uri="{FF2B5EF4-FFF2-40B4-BE49-F238E27FC236}">
                <a16:creationId xmlns:a16="http://schemas.microsoft.com/office/drawing/2014/main" id="{0ECE9157-6BDA-40CC-A87B-DD926F8265E4}"/>
              </a:ext>
            </a:extLst>
          </p:cNvPr>
          <p:cNvCxnSpPr>
            <a:cxnSpLocks/>
          </p:cNvCxnSpPr>
          <p:nvPr/>
        </p:nvCxnSpPr>
        <p:spPr>
          <a:xfrm flipV="1">
            <a:off x="3955932" y="1692614"/>
            <a:ext cx="0" cy="27918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41C4388-73E6-4AE2-B250-9457ADB9B67F}"/>
              </a:ext>
            </a:extLst>
          </p:cNvPr>
          <p:cNvCxnSpPr>
            <a:cxnSpLocks/>
          </p:cNvCxnSpPr>
          <p:nvPr/>
        </p:nvCxnSpPr>
        <p:spPr>
          <a:xfrm flipV="1">
            <a:off x="7143354" y="1722604"/>
            <a:ext cx="0" cy="2791837"/>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12A01C7-466C-4F1E-ABBD-ABAFAE6585E2}"/>
              </a:ext>
            </a:extLst>
          </p:cNvPr>
          <p:cNvSpPr/>
          <p:nvPr/>
        </p:nvSpPr>
        <p:spPr>
          <a:xfrm>
            <a:off x="7238500" y="2453156"/>
            <a:ext cx="4026132" cy="1015663"/>
          </a:xfrm>
          <a:prstGeom prst="rect">
            <a:avLst/>
          </a:prstGeom>
        </p:spPr>
        <p:txBody>
          <a:bodyPr wrap="square">
            <a:spAutoFit/>
          </a:bodyPr>
          <a:lstStyle/>
          <a:p>
            <a:r>
              <a:rPr lang="en-US" sz="6000" dirty="0">
                <a:solidFill>
                  <a:schemeClr val="tx1">
                    <a:lumMod val="65000"/>
                    <a:lumOff val="35000"/>
                  </a:schemeClr>
                </a:solidFill>
                <a:latin typeface="Tofino Personal Light" panose="02000000000000000000" pitchFamily="50" charset="0"/>
              </a:rPr>
              <a:t>empiricism</a:t>
            </a:r>
          </a:p>
        </p:txBody>
      </p:sp>
      <p:sp>
        <p:nvSpPr>
          <p:cNvPr id="13" name="Rectangle 12">
            <a:extLst>
              <a:ext uri="{FF2B5EF4-FFF2-40B4-BE49-F238E27FC236}">
                <a16:creationId xmlns:a16="http://schemas.microsoft.com/office/drawing/2014/main" id="{D54E9919-DE68-40C9-8B6A-B8E15EE996A7}"/>
              </a:ext>
            </a:extLst>
          </p:cNvPr>
          <p:cNvSpPr/>
          <p:nvPr/>
        </p:nvSpPr>
        <p:spPr>
          <a:xfrm>
            <a:off x="3200400" y="5575100"/>
            <a:ext cx="6429983" cy="1015663"/>
          </a:xfrm>
          <a:prstGeom prst="rect">
            <a:avLst/>
          </a:prstGeom>
        </p:spPr>
        <p:txBody>
          <a:bodyPr wrap="square">
            <a:spAutoFit/>
          </a:bodyPr>
          <a:lstStyle/>
          <a:p>
            <a:r>
              <a:rPr lang="en-US" sz="6000" dirty="0">
                <a:solidFill>
                  <a:schemeClr val="tx1">
                    <a:lumMod val="65000"/>
                    <a:lumOff val="35000"/>
                  </a:schemeClr>
                </a:solidFill>
                <a:latin typeface="Tofino Personal Light" panose="02000000000000000000" pitchFamily="50" charset="0"/>
              </a:rPr>
              <a:t>knowledge politics</a:t>
            </a:r>
          </a:p>
        </p:txBody>
      </p:sp>
      <p:sp>
        <p:nvSpPr>
          <p:cNvPr id="14" name="Rectangle 13">
            <a:extLst>
              <a:ext uri="{FF2B5EF4-FFF2-40B4-BE49-F238E27FC236}">
                <a16:creationId xmlns:a16="http://schemas.microsoft.com/office/drawing/2014/main" id="{3038F6BC-D024-40ED-A9A0-07B37718DB6F}"/>
              </a:ext>
            </a:extLst>
          </p:cNvPr>
          <p:cNvSpPr/>
          <p:nvPr/>
        </p:nvSpPr>
        <p:spPr>
          <a:xfrm>
            <a:off x="78222" y="2143342"/>
            <a:ext cx="885253" cy="1477328"/>
          </a:xfrm>
          <a:prstGeom prst="rect">
            <a:avLst/>
          </a:prstGeom>
        </p:spPr>
        <p:txBody>
          <a:bodyPr wrap="square">
            <a:spAutoFit/>
          </a:bodyPr>
          <a:lstStyle/>
          <a:p>
            <a:r>
              <a:rPr lang="en-US" sz="8000" dirty="0">
                <a:solidFill>
                  <a:schemeClr val="accent1"/>
                </a:solidFill>
                <a:latin typeface="Tofino Personal Light" panose="02000000000000000000" pitchFamily="50" charset="0"/>
              </a:rPr>
              <a:t>&amp;</a:t>
            </a:r>
            <a:r>
              <a:rPr lang="en-US" sz="9000" dirty="0">
                <a:solidFill>
                  <a:schemeClr val="tx1">
                    <a:lumMod val="75000"/>
                    <a:lumOff val="25000"/>
                  </a:schemeClr>
                </a:solidFill>
                <a:latin typeface="Tofino Personal Light" panose="02000000000000000000" pitchFamily="50" charset="0"/>
              </a:rPr>
              <a:t> </a:t>
            </a:r>
          </a:p>
        </p:txBody>
      </p:sp>
      <p:cxnSp>
        <p:nvCxnSpPr>
          <p:cNvPr id="16" name="Straight Connector 15">
            <a:extLst>
              <a:ext uri="{FF2B5EF4-FFF2-40B4-BE49-F238E27FC236}">
                <a16:creationId xmlns:a16="http://schemas.microsoft.com/office/drawing/2014/main" id="{23544368-606E-4EC2-8F3C-A80F358CB1A3}"/>
              </a:ext>
            </a:extLst>
          </p:cNvPr>
          <p:cNvCxnSpPr>
            <a:cxnSpLocks/>
          </p:cNvCxnSpPr>
          <p:nvPr/>
        </p:nvCxnSpPr>
        <p:spPr>
          <a:xfrm flipV="1">
            <a:off x="1070043" y="5067300"/>
            <a:ext cx="10048672" cy="6041"/>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1401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2979</TotalTime>
  <Words>2387</Words>
  <Application>Microsoft Office PowerPoint</Application>
  <PresentationFormat>Widescreen</PresentationFormat>
  <Paragraphs>157</Paragraphs>
  <Slides>30</Slides>
  <Notes>30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9" baseType="lpstr">
      <vt:lpstr>Arial</vt:lpstr>
      <vt:lpstr>Bell MT</vt:lpstr>
      <vt:lpstr>Calibri</vt:lpstr>
      <vt:lpstr>Calibri Light</vt:lpstr>
      <vt:lpstr>Gill Sans MT</vt:lpstr>
      <vt:lpstr>Tofino Personal Light</vt:lpstr>
      <vt:lpstr>Wingdings</vt:lpstr>
      <vt:lpstr>Office Theme</vt:lpstr>
      <vt:lpstr>Image</vt:lpstr>
      <vt:lpstr>Representational inequalities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burns</dc:creator>
  <cp:lastModifiedBy>Ryan Burns</cp:lastModifiedBy>
  <cp:revision>338</cp:revision>
  <dcterms:created xsi:type="dcterms:W3CDTF">2015-04-17T00:37:32Z</dcterms:created>
  <dcterms:modified xsi:type="dcterms:W3CDTF">2018-03-13T19:01:53Z</dcterms:modified>
</cp:coreProperties>
</file>