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26" r:id="rId2"/>
    <p:sldId id="414" r:id="rId3"/>
    <p:sldId id="416" r:id="rId4"/>
    <p:sldId id="417" r:id="rId5"/>
    <p:sldId id="418" r:id="rId6"/>
    <p:sldId id="419" r:id="rId7"/>
    <p:sldId id="420" r:id="rId8"/>
    <p:sldId id="421" r:id="rId9"/>
    <p:sldId id="422" r:id="rId10"/>
    <p:sldId id="361" r:id="rId11"/>
    <p:sldId id="427" r:id="rId12"/>
    <p:sldId id="410" r:id="rId13"/>
    <p:sldId id="411" r:id="rId14"/>
    <p:sldId id="413" r:id="rId15"/>
    <p:sldId id="429" r:id="rId16"/>
    <p:sldId id="432" r:id="rId17"/>
    <p:sldId id="423" r:id="rId18"/>
    <p:sldId id="425" r:id="rId19"/>
    <p:sldId id="424" r:id="rId20"/>
    <p:sldId id="257" r:id="rId21"/>
    <p:sldId id="430" r:id="rId22"/>
    <p:sldId id="433" r:id="rId23"/>
    <p:sldId id="434" r:id="rId24"/>
    <p:sldId id="435" r:id="rId25"/>
    <p:sldId id="436" r:id="rId26"/>
    <p:sldId id="437" r:id="rId27"/>
    <p:sldId id="428" r:id="rId28"/>
    <p:sldId id="439" r:id="rId29"/>
    <p:sldId id="440" r:id="rId30"/>
    <p:sldId id="441" r:id="rId31"/>
    <p:sldId id="444" r:id="rId32"/>
    <p:sldId id="446" r:id="rId33"/>
    <p:sldId id="449" r:id="rId34"/>
    <p:sldId id="447" r:id="rId35"/>
    <p:sldId id="448" r:id="rId36"/>
    <p:sldId id="450" r:id="rId37"/>
    <p:sldId id="459" r:id="rId38"/>
    <p:sldId id="462" r:id="rId39"/>
    <p:sldId id="463" r:id="rId40"/>
    <p:sldId id="464" r:id="rId41"/>
    <p:sldId id="438" r:id="rId42"/>
    <p:sldId id="431" r:id="rId43"/>
    <p:sldId id="455" r:id="rId44"/>
    <p:sldId id="456" r:id="rId45"/>
    <p:sldId id="454" r:id="rId46"/>
    <p:sldId id="457" r:id="rId47"/>
    <p:sldId id="458" r:id="rId48"/>
    <p:sldId id="461" r:id="rId49"/>
    <p:sldId id="292"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5BB"/>
    <a:srgbClr val="A0BBC0"/>
    <a:srgbClr val="C6C6BA"/>
    <a:srgbClr val="D2D2C8"/>
    <a:srgbClr val="E6E6DC"/>
    <a:srgbClr val="B1C8CC"/>
    <a:srgbClr val="F3C639"/>
    <a:srgbClr val="F3C839"/>
    <a:srgbClr val="BE0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00" autoAdjust="0"/>
  </p:normalViewPr>
  <p:slideViewPr>
    <p:cSldViewPr snapToGrid="0">
      <p:cViewPr varScale="1">
        <p:scale>
          <a:sx n="99" d="100"/>
          <a:sy n="99" d="100"/>
        </p:scale>
        <p:origin x="912" y="7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8CCCDD0-24F4-4161-B8E4-815AE606E3D2}" type="datetimeFigureOut">
              <a:rPr lang="en-US" smtClean="0"/>
              <a:t>2/29/2016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780A922-D470-4210-853A-7EC62D6042A0}" type="slidenum">
              <a:rPr lang="en-US" smtClean="0"/>
              <a:t>‹#›</a:t>
            </a:fld>
            <a:endParaRPr lang="en-US"/>
          </a:p>
        </p:txBody>
      </p:sp>
    </p:spTree>
    <p:extLst>
      <p:ext uri="{BB962C8B-B14F-4D97-AF65-F5344CB8AC3E}">
        <p14:creationId xmlns:p14="http://schemas.microsoft.com/office/powerpoint/2010/main" val="362302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09114B-3DF8-4BB4-915B-FF53E845AD35}" type="datetimeFigureOut">
              <a:rPr lang="en-US" smtClean="0"/>
              <a:t>2/29/2016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B6B306-3722-4E9B-8452-23B525DD9A8D}" type="slidenum">
              <a:rPr lang="en-US" smtClean="0"/>
              <a:t>‹#›</a:t>
            </a:fld>
            <a:endParaRPr lang="en-US"/>
          </a:p>
        </p:txBody>
      </p:sp>
    </p:spTree>
    <p:extLst>
      <p:ext uri="{BB962C8B-B14F-4D97-AF65-F5344CB8AC3E}">
        <p14:creationId xmlns:p14="http://schemas.microsoft.com/office/powerpoint/2010/main" val="419174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normally provide a bit of an introduction about myself</a:t>
            </a:r>
            <a:r>
              <a:rPr lang="en-US" baseline="0" dirty="0" smtClean="0"/>
              <a:t> – where I come from, my background with urban GIS, my research interests, and so on. For the purposes of this lecture I’ll skip over this.</a:t>
            </a:r>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1</a:t>
            </a:fld>
            <a:endParaRPr lang="en-US"/>
          </a:p>
        </p:txBody>
      </p:sp>
    </p:spTree>
    <p:extLst>
      <p:ext uri="{BB962C8B-B14F-4D97-AF65-F5344CB8AC3E}">
        <p14:creationId xmlns:p14="http://schemas.microsoft.com/office/powerpoint/2010/main" val="414486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we’ll be doing today: some high-level background on urban GIS: where</a:t>
            </a:r>
            <a:r>
              <a:rPr lang="en-US" baseline="0" dirty="0" smtClean="0"/>
              <a:t> it’s at with data collection, analysis, and representation. Those sorts of questions.</a:t>
            </a:r>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10</a:t>
            </a:fld>
            <a:endParaRPr lang="en-US"/>
          </a:p>
        </p:txBody>
      </p:sp>
    </p:spTree>
    <p:extLst>
      <p:ext uri="{BB962C8B-B14F-4D97-AF65-F5344CB8AC3E}">
        <p14:creationId xmlns:p14="http://schemas.microsoft.com/office/powerpoint/2010/main" val="137135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get a lay of the land of urban GIS.</a:t>
            </a:r>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11</a:t>
            </a:fld>
            <a:endParaRPr lang="en-US"/>
          </a:p>
        </p:txBody>
      </p:sp>
    </p:spTree>
    <p:extLst>
      <p:ext uri="{BB962C8B-B14F-4D97-AF65-F5344CB8AC3E}">
        <p14:creationId xmlns:p14="http://schemas.microsoft.com/office/powerpoint/2010/main" val="85539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start a discussion about urban</a:t>
            </a:r>
            <a:r>
              <a:rPr lang="en-US" baseline="0" dirty="0" smtClean="0"/>
              <a:t> GIS by taking a look at this map of your campus. You’re probably already familiar with this representation of your environment because this platform </a:t>
            </a:r>
            <a:r>
              <a:rPr lang="en-US" i="1" baseline="0" dirty="0" smtClean="0"/>
              <a:t>is </a:t>
            </a:r>
            <a:r>
              <a:rPr lang="en-US" i="0" baseline="0" dirty="0" smtClean="0"/>
              <a:t>so popular. In particular, look at the bottom-left, the area just to the west and north of the Olympic Oval. </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12</a:t>
            </a:fld>
            <a:endParaRPr lang="en-US"/>
          </a:p>
        </p:txBody>
      </p:sp>
    </p:spTree>
    <p:extLst>
      <p:ext uri="{BB962C8B-B14F-4D97-AF65-F5344CB8AC3E}">
        <p14:creationId xmlns:p14="http://schemas.microsoft.com/office/powerpoint/2010/main" val="276716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very different representation of the same place. Still your campus, right? But a different view of what it “looks” like. OSM</a:t>
            </a:r>
            <a:r>
              <a:rPr lang="en-US" baseline="0" dirty="0" smtClean="0"/>
              <a:t> represents campus as having much more going on – more sports fields, more green space, and so on. When we use geographic information systems to analyze and represent urban phenomena, you see here a challenge that’s raised for us: how are we representing those urban landscapes and processes? What data types and data points do we take as inputs to an analysis of the urban form, dynamics, and lived spaces? Because maps and data make us think about urban spaces in particular ways. They produce the city just as much as they represent it.</a:t>
            </a:r>
          </a:p>
          <a:p>
            <a:endParaRPr lang="en-US" baseline="0" dirty="0" smtClean="0"/>
          </a:p>
          <a:p>
            <a:r>
              <a:rPr lang="en-US" baseline="0" dirty="0" smtClean="0"/>
              <a:t>When we look at a place like University of Calgary you might say these influences are rather banal; I happen to think that they are quite consequential, but maybe you’re unconvinced. When we look at other places with which we’re less familiar, however…</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13</a:t>
            </a:fld>
            <a:endParaRPr lang="en-US"/>
          </a:p>
        </p:txBody>
      </p:sp>
    </p:spTree>
    <p:extLst>
      <p:ext uri="{BB962C8B-B14F-4D97-AF65-F5344CB8AC3E}">
        <p14:creationId xmlns:p14="http://schemas.microsoft.com/office/powerpoint/2010/main" val="226754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impacts can be quite strong on our understandings of </a:t>
            </a:r>
            <a:r>
              <a:rPr lang="en-US" i="1" baseline="0" dirty="0" smtClean="0"/>
              <a:t>what happens in a place</a:t>
            </a:r>
            <a:r>
              <a:rPr lang="en-US" baseline="0" dirty="0" smtClean="0"/>
              <a:t>. take a look at these two representations of a city in the Gaza Strip, for instance. In Google Maps it appears relatively empty. Plenty of streets, and a few important sites are labeled at this scale, but quite sparse. In contrast, in OSM it appears full of, well, </a:t>
            </a:r>
            <a:r>
              <a:rPr lang="en-US" i="1" baseline="0" dirty="0" smtClean="0"/>
              <a:t>people</a:t>
            </a:r>
            <a:r>
              <a:rPr lang="en-US" baseline="0" dirty="0" smtClean="0"/>
              <a:t>. It’s densely populated, full of not just buildings but parks, clinics, and even a water basin. And of course as you’ve seen in GIS I and your urban geography courses, our analyses and representations of places impacts the way we think of them, right? This has implications for urban administration, politics, social movements, and service provision.</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14</a:t>
            </a:fld>
            <a:endParaRPr lang="en-US"/>
          </a:p>
        </p:txBody>
      </p:sp>
    </p:spTree>
    <p:extLst>
      <p:ext uri="{BB962C8B-B14F-4D97-AF65-F5344CB8AC3E}">
        <p14:creationId xmlns:p14="http://schemas.microsoft.com/office/powerpoint/2010/main" val="105099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bring it back</a:t>
            </a:r>
            <a:r>
              <a:rPr lang="en-US" baseline="0" dirty="0" smtClean="0"/>
              <a:t> home again. You probably all remember the floods a couple years ago and the major disruptions they caused in the city’s normal flow. I’m guessing they probably cancelled classes for that? In any case, they were a disaster that the city needed to respond to, but in order to provide services, aid, and water containment – as well as enable citizens as much as possible to either help each other or return to their normal routines – in order to do this, they needed to know </a:t>
            </a:r>
            <a:r>
              <a:rPr lang="en-US" i="1" baseline="0" dirty="0" smtClean="0"/>
              <a:t>where</a:t>
            </a:r>
            <a:r>
              <a:rPr lang="en-US" i="0" baseline="0" dirty="0" smtClean="0"/>
              <a:t> needs were located and </a:t>
            </a:r>
            <a:r>
              <a:rPr lang="en-US" i="1" baseline="0" dirty="0" smtClean="0"/>
              <a:t>where</a:t>
            </a:r>
            <a:r>
              <a:rPr lang="en-US" i="0" baseline="0" dirty="0" smtClean="0"/>
              <a:t> the flood remained. In other words, geographic questions drive the analysis of and response to natural disasters in urban contexts.</a:t>
            </a:r>
          </a:p>
          <a:p>
            <a:endParaRPr lang="en-US" i="0" baseline="0" dirty="0" smtClean="0"/>
          </a:p>
          <a:p>
            <a:r>
              <a:rPr lang="en-US" i="0" baseline="0" dirty="0" smtClean="0"/>
              <a:t>So they have official sources of data that they’ve been using for decades, but now in 2013 new sources of data, needs, and knowledge are proliferating. So you see something like this volunteer-produced map on top of Google’s </a:t>
            </a:r>
            <a:r>
              <a:rPr lang="en-US" i="0" baseline="0" dirty="0" err="1" smtClean="0"/>
              <a:t>MyMaps</a:t>
            </a:r>
            <a:r>
              <a:rPr lang="en-US" i="0" baseline="0" dirty="0" smtClean="0"/>
              <a:t> platform. </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15</a:t>
            </a:fld>
            <a:endParaRPr lang="en-US"/>
          </a:p>
        </p:txBody>
      </p:sp>
    </p:spTree>
    <p:extLst>
      <p:ext uri="{BB962C8B-B14F-4D97-AF65-F5344CB8AC3E}">
        <p14:creationId xmlns:p14="http://schemas.microsoft.com/office/powerpoint/2010/main" val="245951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see people</a:t>
            </a:r>
            <a:r>
              <a:rPr lang="en-US" baseline="0" dirty="0" smtClean="0"/>
              <a:t> producing records of the floods from their smartphones and geotag-able cameras, and all of a sudden the datasets available to city administrators, emergency responders, and lay volunteers is now way vaster than in the past, and the phrase “urban GIS” means more than just datasets provided by formal, official city officials, right? </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16</a:t>
            </a:fld>
            <a:endParaRPr lang="en-US"/>
          </a:p>
        </p:txBody>
      </p:sp>
    </p:spTree>
    <p:extLst>
      <p:ext uri="{BB962C8B-B14F-4D97-AF65-F5344CB8AC3E}">
        <p14:creationId xmlns:p14="http://schemas.microsoft.com/office/powerpoint/2010/main" val="345858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let’s take that one step further, and I’m going to want to hear from you on this. This semester I’m going to be drawing a lot on a research project I participated in back when I lived in Seattle last summer. On this project we were trying to leverage some of these new datasets about cities to see if we could measure and improve community well-being in the Seattle area. You see here a map of the </a:t>
            </a:r>
            <a:r>
              <a:rPr lang="en-US" baseline="0" dirty="0" err="1" smtClean="0"/>
              <a:t>seattle</a:t>
            </a:r>
            <a:r>
              <a:rPr lang="en-US" baseline="0" dirty="0" smtClean="0"/>
              <a:t> region, where the city itself is on the left and then the surrounding cities like Bellevue and Redmond (where Microsoft is), Renton, and the airport. In the city of Seattle and city of Bellevue we have neighborhoods, but in other places we only have municipal boundaries or even boundaries drawn in by volunteers because those are the only boundaries we could find.</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17</a:t>
            </a:fld>
            <a:endParaRPr lang="en-US"/>
          </a:p>
        </p:txBody>
      </p:sp>
    </p:spTree>
    <p:extLst>
      <p:ext uri="{BB962C8B-B14F-4D97-AF65-F5344CB8AC3E}">
        <p14:creationId xmlns:p14="http://schemas.microsoft.com/office/powerpoint/2010/main" val="259771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trying to use sources of data like Yelp,</a:t>
            </a:r>
            <a:r>
              <a:rPr lang="en-US" baseline="0" dirty="0" smtClean="0"/>
              <a:t> Instagram, and the US Census – digging in to analyze data there to see if a community is doing “well”. But we ran into a bunch of problems related to what we can and can’t say about a city by looking at these data sources and using the administrative boundaries we used. </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18</a:t>
            </a:fld>
            <a:endParaRPr lang="en-US"/>
          </a:p>
        </p:txBody>
      </p:sp>
    </p:spTree>
    <p:extLst>
      <p:ext uri="{BB962C8B-B14F-4D97-AF65-F5344CB8AC3E}">
        <p14:creationId xmlns:p14="http://schemas.microsoft.com/office/powerpoint/2010/main" val="180347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imagine we switch the city of that project to Calgary. What you see here is the city’s wards within the white outlines – they’re as close as I could find to neighborhoods! I want you all to break into small groups to discuss these questions as they relate to one of those data sources there. Basically, think about what those data sources can help us say about Calgary neighborhoods, and what they can’t say about Calgary </a:t>
            </a:r>
            <a:r>
              <a:rPr lang="en-US" baseline="0" dirty="0" err="1" smtClean="0"/>
              <a:t>neighrborhoods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19</a:t>
            </a:fld>
            <a:endParaRPr lang="en-US"/>
          </a:p>
        </p:txBody>
      </p:sp>
    </p:spTree>
    <p:extLst>
      <p:ext uri="{BB962C8B-B14F-4D97-AF65-F5344CB8AC3E}">
        <p14:creationId xmlns:p14="http://schemas.microsoft.com/office/powerpoint/2010/main" val="149083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2</a:t>
            </a:fld>
            <a:endParaRPr lang="en-US"/>
          </a:p>
        </p:txBody>
      </p:sp>
    </p:spTree>
    <p:extLst>
      <p:ext uri="{BB962C8B-B14F-4D97-AF65-F5344CB8AC3E}">
        <p14:creationId xmlns:p14="http://schemas.microsoft.com/office/powerpoint/2010/main" val="39484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perhaps most exciting – and intellectually interesting – shifts for the field of Urban GIS is the fact that so many cities right now are jumping on the “open data” bandwagon. They’re making their datasets open, consolidated, and freely available for basically anyone with an internet connection and the software know-how to use and analyze it. This means that you can conduct GIS analyses to increase the city’s accountability, but you can also conduct original analyses and perhaps contribute to the city’s workflows. Make it a better place to live. I say this is interesting because it’s a small handful of private companies like </a:t>
            </a:r>
            <a:r>
              <a:rPr lang="en-US" baseline="0" dirty="0" err="1" smtClean="0"/>
              <a:t>Socrata</a:t>
            </a:r>
            <a:r>
              <a:rPr lang="en-US" baseline="0" dirty="0" smtClean="0"/>
              <a:t>, a Seattle-based tech company – who are providing the labor for making datasets open. And that’s what you see for Edmonton – that’s a </a:t>
            </a:r>
            <a:r>
              <a:rPr lang="en-US" baseline="0" dirty="0" err="1" smtClean="0"/>
              <a:t>Socrata</a:t>
            </a:r>
            <a:r>
              <a:rPr lang="en-US" baseline="0" dirty="0" smtClean="0"/>
              <a:t> interface. It of course raises a bunch of questions that are central to urban and human geography about the role of the private, for-profit sector in public-sector urban processes. </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20</a:t>
            </a:fld>
            <a:endParaRPr lang="en-US"/>
          </a:p>
        </p:txBody>
      </p:sp>
    </p:spTree>
    <p:extLst>
      <p:ext uri="{BB962C8B-B14F-4D97-AF65-F5344CB8AC3E}">
        <p14:creationId xmlns:p14="http://schemas.microsoft.com/office/powerpoint/2010/main" val="171403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all of this ties into</a:t>
            </a:r>
            <a:r>
              <a:rPr lang="en-US" baseline="0" dirty="0" smtClean="0"/>
              <a:t> what, exactly, urban </a:t>
            </a:r>
            <a:r>
              <a:rPr lang="en-US" baseline="0" dirty="0" err="1" smtClean="0"/>
              <a:t>gis</a:t>
            </a:r>
            <a:r>
              <a:rPr lang="en-US" baseline="0" dirty="0" smtClean="0"/>
              <a:t> </a:t>
            </a:r>
            <a:r>
              <a:rPr lang="en-US" i="1" baseline="0" dirty="0" smtClean="0"/>
              <a:t>is</a:t>
            </a:r>
            <a:r>
              <a:rPr lang="en-US" i="0" baseline="0" dirty="0" smtClean="0"/>
              <a:t>. and that’s what I hope you will get out of this class – the rich new perspectives and transformations available to those of us who use GIS in urban contexts. It’s a tremendously exciting time to be getting involved in this field, and I hope that excitement shines through the course material.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21</a:t>
            </a:fld>
            <a:endParaRPr lang="en-US"/>
          </a:p>
        </p:txBody>
      </p:sp>
    </p:spTree>
    <p:extLst>
      <p:ext uri="{BB962C8B-B14F-4D97-AF65-F5344CB8AC3E}">
        <p14:creationId xmlns:p14="http://schemas.microsoft.com/office/powerpoint/2010/main" val="246533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a:t>
            </a:r>
            <a:r>
              <a:rPr lang="en-US" baseline="0" dirty="0" smtClean="0"/>
              <a:t> of definition, the confluence of all these things we’ve seen is what we call urban </a:t>
            </a:r>
            <a:r>
              <a:rPr lang="en-US" baseline="0" dirty="0" err="1" smtClean="0"/>
              <a:t>gis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22</a:t>
            </a:fld>
            <a:endParaRPr lang="en-US"/>
          </a:p>
        </p:txBody>
      </p:sp>
    </p:spTree>
    <p:extLst>
      <p:ext uri="{BB962C8B-B14F-4D97-AF65-F5344CB8AC3E}">
        <p14:creationId xmlns:p14="http://schemas.microsoft.com/office/powerpoint/2010/main" val="1992350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a:t>
            </a:r>
            <a:r>
              <a:rPr lang="en-US" baseline="0" dirty="0" smtClean="0"/>
              <a:t> of definition, the confluence of all these things we’ve seen is what we call urban </a:t>
            </a:r>
            <a:r>
              <a:rPr lang="en-US" baseline="0" dirty="0" err="1" smtClean="0"/>
              <a:t>gis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23</a:t>
            </a:fld>
            <a:endParaRPr lang="en-US"/>
          </a:p>
        </p:txBody>
      </p:sp>
    </p:spTree>
    <p:extLst>
      <p:ext uri="{BB962C8B-B14F-4D97-AF65-F5344CB8AC3E}">
        <p14:creationId xmlns:p14="http://schemas.microsoft.com/office/powerpoint/2010/main" val="259032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a:t>
            </a:r>
            <a:r>
              <a:rPr lang="en-US" baseline="0" dirty="0" smtClean="0"/>
              <a:t> of definition, the confluence of all these things we’ve seen is what we call urban </a:t>
            </a:r>
            <a:r>
              <a:rPr lang="en-US" baseline="0" dirty="0" err="1" smtClean="0"/>
              <a:t>gis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24</a:t>
            </a:fld>
            <a:endParaRPr lang="en-US"/>
          </a:p>
        </p:txBody>
      </p:sp>
    </p:spTree>
    <p:extLst>
      <p:ext uri="{BB962C8B-B14F-4D97-AF65-F5344CB8AC3E}">
        <p14:creationId xmlns:p14="http://schemas.microsoft.com/office/powerpoint/2010/main" val="2093901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a:t>
            </a:r>
            <a:r>
              <a:rPr lang="en-US" baseline="0" dirty="0" smtClean="0"/>
              <a:t> of definition, the confluence of all these things we’ve seen is what we call urban </a:t>
            </a:r>
            <a:r>
              <a:rPr lang="en-US" baseline="0" dirty="0" err="1" smtClean="0"/>
              <a:t>gis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25</a:t>
            </a:fld>
            <a:endParaRPr lang="en-US"/>
          </a:p>
        </p:txBody>
      </p:sp>
    </p:spTree>
    <p:extLst>
      <p:ext uri="{BB962C8B-B14F-4D97-AF65-F5344CB8AC3E}">
        <p14:creationId xmlns:p14="http://schemas.microsoft.com/office/powerpoint/2010/main" val="230209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way</a:t>
            </a:r>
            <a:r>
              <a:rPr lang="en-US" baseline="0" dirty="0" smtClean="0"/>
              <a:t> of definition, the confluence of all these things we’ve seen is what we call urban </a:t>
            </a:r>
            <a:r>
              <a:rPr lang="en-US" baseline="0" dirty="0" err="1" smtClean="0"/>
              <a:t>gis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64E3483-8BB2-4784-9557-D0B72F28D1A3}" type="slidenum">
              <a:rPr lang="en-US" smtClean="0"/>
              <a:pPr>
                <a:defRPr/>
              </a:pPr>
              <a:t>26</a:t>
            </a:fld>
            <a:endParaRPr lang="en-US"/>
          </a:p>
        </p:txBody>
      </p:sp>
    </p:spTree>
    <p:extLst>
      <p:ext uri="{BB962C8B-B14F-4D97-AF65-F5344CB8AC3E}">
        <p14:creationId xmlns:p14="http://schemas.microsoft.com/office/powerpoint/2010/main" val="3315665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27</a:t>
            </a:fld>
            <a:endParaRPr lang="en-US"/>
          </a:p>
        </p:txBody>
      </p:sp>
    </p:spTree>
    <p:extLst>
      <p:ext uri="{BB962C8B-B14F-4D97-AF65-F5344CB8AC3E}">
        <p14:creationId xmlns:p14="http://schemas.microsoft.com/office/powerpoint/2010/main" val="3393319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28</a:t>
            </a:fld>
            <a:endParaRPr lang="en-US"/>
          </a:p>
        </p:txBody>
      </p:sp>
    </p:spTree>
    <p:extLst>
      <p:ext uri="{BB962C8B-B14F-4D97-AF65-F5344CB8AC3E}">
        <p14:creationId xmlns:p14="http://schemas.microsoft.com/office/powerpoint/2010/main" val="2181103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29</a:t>
            </a:fld>
            <a:endParaRPr lang="en-US"/>
          </a:p>
        </p:txBody>
      </p:sp>
    </p:spTree>
    <p:extLst>
      <p:ext uri="{BB962C8B-B14F-4D97-AF65-F5344CB8AC3E}">
        <p14:creationId xmlns:p14="http://schemas.microsoft.com/office/powerpoint/2010/main" val="348845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3</a:t>
            </a:fld>
            <a:endParaRPr lang="en-US"/>
          </a:p>
        </p:txBody>
      </p:sp>
    </p:spTree>
    <p:extLst>
      <p:ext uri="{BB962C8B-B14F-4D97-AF65-F5344CB8AC3E}">
        <p14:creationId xmlns:p14="http://schemas.microsoft.com/office/powerpoint/2010/main" val="1884645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30</a:t>
            </a:fld>
            <a:endParaRPr lang="en-US"/>
          </a:p>
        </p:txBody>
      </p:sp>
    </p:spTree>
    <p:extLst>
      <p:ext uri="{BB962C8B-B14F-4D97-AF65-F5344CB8AC3E}">
        <p14:creationId xmlns:p14="http://schemas.microsoft.com/office/powerpoint/2010/main" val="1667940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31</a:t>
            </a:fld>
            <a:endParaRPr lang="en-US"/>
          </a:p>
        </p:txBody>
      </p:sp>
    </p:spTree>
    <p:extLst>
      <p:ext uri="{BB962C8B-B14F-4D97-AF65-F5344CB8AC3E}">
        <p14:creationId xmlns:p14="http://schemas.microsoft.com/office/powerpoint/2010/main" val="615956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a:t>
            </a:r>
            <a:r>
              <a:rPr lang="en-US" baseline="0" dirty="0" smtClean="0"/>
              <a:t> pretty straightforward: walk through some steps to accomplish a task, but while doing so, be critically reflexive. Mapmaking </a:t>
            </a:r>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32</a:t>
            </a:fld>
            <a:endParaRPr lang="en-US"/>
          </a:p>
        </p:txBody>
      </p:sp>
    </p:spTree>
    <p:extLst>
      <p:ext uri="{BB962C8B-B14F-4D97-AF65-F5344CB8AC3E}">
        <p14:creationId xmlns:p14="http://schemas.microsoft.com/office/powerpoint/2010/main" val="1515764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a:t>
            </a:r>
            <a:r>
              <a:rPr lang="en-US" baseline="0" dirty="0" smtClean="0"/>
              <a:t> pretty straightforward: walk through some steps to accomplish a task, but while doing so, be critically reflexive. Mapmaking </a:t>
            </a:r>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33</a:t>
            </a:fld>
            <a:endParaRPr lang="en-US"/>
          </a:p>
        </p:txBody>
      </p:sp>
    </p:spTree>
    <p:extLst>
      <p:ext uri="{BB962C8B-B14F-4D97-AF65-F5344CB8AC3E}">
        <p14:creationId xmlns:p14="http://schemas.microsoft.com/office/powerpoint/2010/main" val="1703722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34</a:t>
            </a:fld>
            <a:endParaRPr lang="en-US"/>
          </a:p>
        </p:txBody>
      </p:sp>
    </p:spTree>
    <p:extLst>
      <p:ext uri="{BB962C8B-B14F-4D97-AF65-F5344CB8AC3E}">
        <p14:creationId xmlns:p14="http://schemas.microsoft.com/office/powerpoint/2010/main" val="3408142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35</a:t>
            </a:fld>
            <a:endParaRPr lang="en-US"/>
          </a:p>
        </p:txBody>
      </p:sp>
    </p:spTree>
    <p:extLst>
      <p:ext uri="{BB962C8B-B14F-4D97-AF65-F5344CB8AC3E}">
        <p14:creationId xmlns:p14="http://schemas.microsoft.com/office/powerpoint/2010/main" val="752219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36</a:t>
            </a:fld>
            <a:endParaRPr lang="en-US"/>
          </a:p>
        </p:txBody>
      </p:sp>
    </p:spTree>
    <p:extLst>
      <p:ext uri="{BB962C8B-B14F-4D97-AF65-F5344CB8AC3E}">
        <p14:creationId xmlns:p14="http://schemas.microsoft.com/office/powerpoint/2010/main" val="547848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37</a:t>
            </a:fld>
            <a:endParaRPr lang="en-US"/>
          </a:p>
        </p:txBody>
      </p:sp>
    </p:spTree>
    <p:extLst>
      <p:ext uri="{BB962C8B-B14F-4D97-AF65-F5344CB8AC3E}">
        <p14:creationId xmlns:p14="http://schemas.microsoft.com/office/powerpoint/2010/main" val="2048947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38</a:t>
            </a:fld>
            <a:endParaRPr lang="en-US"/>
          </a:p>
        </p:txBody>
      </p:sp>
    </p:spTree>
    <p:extLst>
      <p:ext uri="{BB962C8B-B14F-4D97-AF65-F5344CB8AC3E}">
        <p14:creationId xmlns:p14="http://schemas.microsoft.com/office/powerpoint/2010/main" val="140269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39</a:t>
            </a:fld>
            <a:endParaRPr lang="en-US"/>
          </a:p>
        </p:txBody>
      </p:sp>
    </p:spTree>
    <p:extLst>
      <p:ext uri="{BB962C8B-B14F-4D97-AF65-F5344CB8AC3E}">
        <p14:creationId xmlns:p14="http://schemas.microsoft.com/office/powerpoint/2010/main" val="170477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4</a:t>
            </a:fld>
            <a:endParaRPr lang="en-US"/>
          </a:p>
        </p:txBody>
      </p:sp>
    </p:spTree>
    <p:extLst>
      <p:ext uri="{BB962C8B-B14F-4D97-AF65-F5344CB8AC3E}">
        <p14:creationId xmlns:p14="http://schemas.microsoft.com/office/powerpoint/2010/main" val="4068054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40</a:t>
            </a:fld>
            <a:endParaRPr lang="en-US"/>
          </a:p>
        </p:txBody>
      </p:sp>
    </p:spTree>
    <p:extLst>
      <p:ext uri="{BB962C8B-B14F-4D97-AF65-F5344CB8AC3E}">
        <p14:creationId xmlns:p14="http://schemas.microsoft.com/office/powerpoint/2010/main" val="973331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6E80-1ED2-4DA5-A3C7-3BEA4AA05365}" type="slidenum">
              <a:rPr lang="en-US" smtClean="0"/>
              <a:t>41</a:t>
            </a:fld>
            <a:endParaRPr lang="en-US"/>
          </a:p>
        </p:txBody>
      </p:sp>
    </p:spTree>
    <p:extLst>
      <p:ext uri="{BB962C8B-B14F-4D97-AF65-F5344CB8AC3E}">
        <p14:creationId xmlns:p14="http://schemas.microsoft.com/office/powerpoint/2010/main" val="197852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ko-KR" sz="900" smtClean="0">
                <a:ea typeface="굴림" pitchFamily="34" charset="-127"/>
              </a:rPr>
              <a:t>W</a:t>
            </a:r>
            <a:endParaRPr lang="en-US" altLang="en-US" sz="900" smtClean="0">
              <a:ea typeface="굴림" pitchFamily="34" charset="-127"/>
            </a:endParaRPr>
          </a:p>
        </p:txBody>
      </p:sp>
    </p:spTree>
    <p:extLst>
      <p:ext uri="{BB962C8B-B14F-4D97-AF65-F5344CB8AC3E}">
        <p14:creationId xmlns:p14="http://schemas.microsoft.com/office/powerpoint/2010/main" val="1637303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ko-KR" sz="900" smtClean="0">
                <a:ea typeface="굴림" pitchFamily="34" charset="-127"/>
              </a:rPr>
              <a:t>W</a:t>
            </a:r>
            <a:endParaRPr lang="en-US" altLang="en-US" sz="900" smtClean="0">
              <a:ea typeface="굴림" pitchFamily="34" charset="-127"/>
            </a:endParaRPr>
          </a:p>
        </p:txBody>
      </p:sp>
    </p:spTree>
    <p:extLst>
      <p:ext uri="{BB962C8B-B14F-4D97-AF65-F5344CB8AC3E}">
        <p14:creationId xmlns:p14="http://schemas.microsoft.com/office/powerpoint/2010/main" val="1425971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en-US" sz="900" dirty="0" smtClean="0">
                <a:ea typeface="굴림" pitchFamily="34" charset="-127"/>
              </a:rPr>
              <a:t>what</a:t>
            </a:r>
            <a:r>
              <a:rPr lang="en-US" altLang="en-US" sz="900" baseline="0" dirty="0" smtClean="0">
                <a:ea typeface="굴림" pitchFamily="34" charset="-127"/>
              </a:rPr>
              <a:t> gets represented and analyzed is that which we care about. in that way, </a:t>
            </a:r>
            <a:r>
              <a:rPr lang="en-US" altLang="en-US" sz="900" baseline="0" dirty="0" err="1" smtClean="0">
                <a:ea typeface="굴림" pitchFamily="34" charset="-127"/>
              </a:rPr>
              <a:t>gis</a:t>
            </a:r>
            <a:r>
              <a:rPr lang="en-US" altLang="en-US" sz="900" baseline="0" dirty="0" smtClean="0">
                <a:ea typeface="굴림" pitchFamily="34" charset="-127"/>
              </a:rPr>
              <a:t> is an act of caring. </a:t>
            </a:r>
            <a:endParaRPr lang="en-US" altLang="en-US" sz="900" dirty="0" smtClean="0">
              <a:ea typeface="굴림" pitchFamily="34" charset="-127"/>
            </a:endParaRPr>
          </a:p>
        </p:txBody>
      </p:sp>
    </p:spTree>
    <p:extLst>
      <p:ext uri="{BB962C8B-B14F-4D97-AF65-F5344CB8AC3E}">
        <p14:creationId xmlns:p14="http://schemas.microsoft.com/office/powerpoint/2010/main" val="3805061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en-US" sz="900" dirty="0" smtClean="0">
                <a:ea typeface="굴림" pitchFamily="34" charset="-127"/>
              </a:rPr>
              <a:t>this</a:t>
            </a:r>
            <a:r>
              <a:rPr lang="en-US" altLang="en-US" sz="900" baseline="0" dirty="0" smtClean="0">
                <a:ea typeface="굴림" pitchFamily="34" charset="-127"/>
              </a:rPr>
              <a:t> semester we’ll be guided by the idea that data are not purely technical – that data are always curated, collected selectively, isolated from their contexts, and very much linked with social concerns. in that way, there’s no such thing as ‘raw data’</a:t>
            </a:r>
          </a:p>
          <a:p>
            <a:endParaRPr lang="en-US" altLang="en-US" sz="900" baseline="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additional</a:t>
            </a:r>
            <a:r>
              <a:rPr lang="en-US" altLang="ko-KR" sz="900" baseline="0" dirty="0" smtClean="0">
                <a:ea typeface="굴림" pitchFamily="34" charset="-127"/>
              </a:rPr>
              <a:t> to t</a:t>
            </a:r>
            <a:r>
              <a:rPr lang="en-US" altLang="ko-KR" sz="900" dirty="0" smtClean="0">
                <a:ea typeface="굴림" pitchFamily="34" charset="-127"/>
              </a:rPr>
              <a:t>he data themselves, there</a:t>
            </a:r>
            <a:r>
              <a:rPr lang="en-US" altLang="ko-KR" sz="900" baseline="0" dirty="0" smtClean="0">
                <a:ea typeface="굴림" pitchFamily="34" charset="-127"/>
              </a:rPr>
              <a:t> are social and political concerns around </a:t>
            </a:r>
            <a:r>
              <a:rPr lang="en-US" altLang="ko-KR" sz="900" dirty="0" smtClean="0">
                <a:ea typeface="굴림" pitchFamily="34" charset="-127"/>
              </a:rPr>
              <a:t>access, use, implications are determined by more than the just the technologies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90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data and society</a:t>
            </a:r>
            <a:r>
              <a:rPr lang="en-US" altLang="ko-KR" sz="900" baseline="0" dirty="0" smtClean="0">
                <a:ea typeface="굴림" pitchFamily="34" charset="-127"/>
              </a:rPr>
              <a:t> play off each other and come into conversation with each other, and we call this the ‘social construction of data’.</a:t>
            </a:r>
            <a:endParaRPr lang="en-US" altLang="ko-KR" sz="900" dirty="0" smtClean="0">
              <a:ea typeface="굴림" pitchFamily="34" charset="-127"/>
            </a:endParaRPr>
          </a:p>
        </p:txBody>
      </p:sp>
    </p:spTree>
    <p:extLst>
      <p:ext uri="{BB962C8B-B14F-4D97-AF65-F5344CB8AC3E}">
        <p14:creationId xmlns:p14="http://schemas.microsoft.com/office/powerpoint/2010/main" val="3220640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en-US" sz="900" dirty="0" smtClean="0">
                <a:ea typeface="굴림" pitchFamily="34" charset="-127"/>
              </a:rPr>
              <a:t>this</a:t>
            </a:r>
            <a:r>
              <a:rPr lang="en-US" altLang="en-US" sz="900" baseline="0" dirty="0" smtClean="0">
                <a:ea typeface="굴림" pitchFamily="34" charset="-127"/>
              </a:rPr>
              <a:t> semester we’ll be guided by the idea that data are not purely technical – that data are always curated, collected selectively, isolated from their contexts, and very much linked with social concerns. in that way, there’s no such thing as ‘raw data’</a:t>
            </a:r>
          </a:p>
          <a:p>
            <a:endParaRPr lang="en-US" altLang="en-US" sz="900" baseline="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additional</a:t>
            </a:r>
            <a:r>
              <a:rPr lang="en-US" altLang="ko-KR" sz="900" baseline="0" dirty="0" smtClean="0">
                <a:ea typeface="굴림" pitchFamily="34" charset="-127"/>
              </a:rPr>
              <a:t> to t</a:t>
            </a:r>
            <a:r>
              <a:rPr lang="en-US" altLang="ko-KR" sz="900" dirty="0" smtClean="0">
                <a:ea typeface="굴림" pitchFamily="34" charset="-127"/>
              </a:rPr>
              <a:t>he data themselves, there</a:t>
            </a:r>
            <a:r>
              <a:rPr lang="en-US" altLang="ko-KR" sz="900" baseline="0" dirty="0" smtClean="0">
                <a:ea typeface="굴림" pitchFamily="34" charset="-127"/>
              </a:rPr>
              <a:t> are social and political concerns around </a:t>
            </a:r>
            <a:r>
              <a:rPr lang="en-US" altLang="ko-KR" sz="900" dirty="0" smtClean="0">
                <a:ea typeface="굴림" pitchFamily="34" charset="-127"/>
              </a:rPr>
              <a:t>access, use, implications are determined by more than the just the technologies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90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data and society</a:t>
            </a:r>
            <a:r>
              <a:rPr lang="en-US" altLang="ko-KR" sz="900" baseline="0" dirty="0" smtClean="0">
                <a:ea typeface="굴림" pitchFamily="34" charset="-127"/>
              </a:rPr>
              <a:t> play off each other and come into conversation with each other, and we call this the ‘social construction of data’.</a:t>
            </a:r>
            <a:endParaRPr lang="en-US" altLang="ko-KR" sz="900" dirty="0" smtClean="0">
              <a:ea typeface="굴림" pitchFamily="34" charset="-127"/>
            </a:endParaRPr>
          </a:p>
        </p:txBody>
      </p:sp>
    </p:spTree>
    <p:extLst>
      <p:ext uri="{BB962C8B-B14F-4D97-AF65-F5344CB8AC3E}">
        <p14:creationId xmlns:p14="http://schemas.microsoft.com/office/powerpoint/2010/main" val="275564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en-US" sz="900" dirty="0" smtClean="0">
                <a:ea typeface="굴림" pitchFamily="34" charset="-127"/>
              </a:rPr>
              <a:t>this</a:t>
            </a:r>
            <a:r>
              <a:rPr lang="en-US" altLang="en-US" sz="900" baseline="0" dirty="0" smtClean="0">
                <a:ea typeface="굴림" pitchFamily="34" charset="-127"/>
              </a:rPr>
              <a:t> semester we’ll be guided by the idea that data are not purely technical – that data are always curated, collected selectively, isolated from their contexts, and very much linked with social concerns. in that way, there’s no such thing as ‘raw data’</a:t>
            </a:r>
          </a:p>
          <a:p>
            <a:endParaRPr lang="en-US" altLang="en-US" sz="900" baseline="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additional</a:t>
            </a:r>
            <a:r>
              <a:rPr lang="en-US" altLang="ko-KR" sz="900" baseline="0" dirty="0" smtClean="0">
                <a:ea typeface="굴림" pitchFamily="34" charset="-127"/>
              </a:rPr>
              <a:t> to t</a:t>
            </a:r>
            <a:r>
              <a:rPr lang="en-US" altLang="ko-KR" sz="900" dirty="0" smtClean="0">
                <a:ea typeface="굴림" pitchFamily="34" charset="-127"/>
              </a:rPr>
              <a:t>he data themselves, there</a:t>
            </a:r>
            <a:r>
              <a:rPr lang="en-US" altLang="ko-KR" sz="900" baseline="0" dirty="0" smtClean="0">
                <a:ea typeface="굴림" pitchFamily="34" charset="-127"/>
              </a:rPr>
              <a:t> are social and political concerns around </a:t>
            </a:r>
            <a:r>
              <a:rPr lang="en-US" altLang="ko-KR" sz="900" dirty="0" smtClean="0">
                <a:ea typeface="굴림" pitchFamily="34" charset="-127"/>
              </a:rPr>
              <a:t>access, use, implications are determined by more than the just the technologies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900" dirty="0" smtClean="0">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900" dirty="0" smtClean="0">
                <a:ea typeface="굴림" pitchFamily="34" charset="-127"/>
              </a:rPr>
              <a:t>data and society</a:t>
            </a:r>
            <a:r>
              <a:rPr lang="en-US" altLang="ko-KR" sz="900" baseline="0" dirty="0" smtClean="0">
                <a:ea typeface="굴림" pitchFamily="34" charset="-127"/>
              </a:rPr>
              <a:t> play off each other and come into conversation with each other, and we call this the ‘social construction of data’.</a:t>
            </a:r>
            <a:endParaRPr lang="en-US" altLang="ko-KR" sz="900" dirty="0" smtClean="0">
              <a:ea typeface="굴림" pitchFamily="34" charset="-127"/>
            </a:endParaRPr>
          </a:p>
        </p:txBody>
      </p:sp>
    </p:spTree>
    <p:extLst>
      <p:ext uri="{BB962C8B-B14F-4D97-AF65-F5344CB8AC3E}">
        <p14:creationId xmlns:p14="http://schemas.microsoft.com/office/powerpoint/2010/main" val="4017813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ko-KR" sz="900" dirty="0" smtClean="0">
              <a:ea typeface="굴림" pitchFamily="34" charset="-127"/>
            </a:endParaRPr>
          </a:p>
        </p:txBody>
      </p:sp>
    </p:spTree>
    <p:extLst>
      <p:ext uri="{BB962C8B-B14F-4D97-AF65-F5344CB8AC3E}">
        <p14:creationId xmlns:p14="http://schemas.microsoft.com/office/powerpoint/2010/main" val="271465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latin typeface="Corbel" panose="020B0503020204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B6B306-3722-4E9B-8452-23B525DD9A8D}" type="slidenum">
              <a:rPr lang="en-US" smtClean="0"/>
              <a:t>49</a:t>
            </a:fld>
            <a:endParaRPr lang="en-US"/>
          </a:p>
        </p:txBody>
      </p:sp>
    </p:spTree>
    <p:extLst>
      <p:ext uri="{BB962C8B-B14F-4D97-AF65-F5344CB8AC3E}">
        <p14:creationId xmlns:p14="http://schemas.microsoft.com/office/powerpoint/2010/main" val="187883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5</a:t>
            </a:fld>
            <a:endParaRPr lang="en-US"/>
          </a:p>
        </p:txBody>
      </p:sp>
    </p:spTree>
    <p:extLst>
      <p:ext uri="{BB962C8B-B14F-4D97-AF65-F5344CB8AC3E}">
        <p14:creationId xmlns:p14="http://schemas.microsoft.com/office/powerpoint/2010/main" val="22197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used</a:t>
            </a:r>
            <a:r>
              <a:rPr lang="en-US" baseline="0" dirty="0" smtClean="0"/>
              <a:t> a social media site that’s not on this list?</a:t>
            </a:r>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6</a:t>
            </a:fld>
            <a:endParaRPr lang="en-US"/>
          </a:p>
        </p:txBody>
      </p:sp>
    </p:spTree>
    <p:extLst>
      <p:ext uri="{BB962C8B-B14F-4D97-AF65-F5344CB8AC3E}">
        <p14:creationId xmlns:p14="http://schemas.microsoft.com/office/powerpoint/2010/main" val="357711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7</a:t>
            </a:fld>
            <a:endParaRPr lang="en-US"/>
          </a:p>
        </p:txBody>
      </p:sp>
    </p:spTree>
    <p:extLst>
      <p:ext uri="{BB962C8B-B14F-4D97-AF65-F5344CB8AC3E}">
        <p14:creationId xmlns:p14="http://schemas.microsoft.com/office/powerpoint/2010/main" val="289811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8</a:t>
            </a:fld>
            <a:endParaRPr lang="en-US"/>
          </a:p>
        </p:txBody>
      </p:sp>
    </p:spTree>
    <p:extLst>
      <p:ext uri="{BB962C8B-B14F-4D97-AF65-F5344CB8AC3E}">
        <p14:creationId xmlns:p14="http://schemas.microsoft.com/office/powerpoint/2010/main" val="293924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B306-3722-4E9B-8452-23B525DD9A8D}" type="slidenum">
              <a:rPr lang="en-US" smtClean="0"/>
              <a:t>9</a:t>
            </a:fld>
            <a:endParaRPr lang="en-US"/>
          </a:p>
        </p:txBody>
      </p:sp>
    </p:spTree>
    <p:extLst>
      <p:ext uri="{BB962C8B-B14F-4D97-AF65-F5344CB8AC3E}">
        <p14:creationId xmlns:p14="http://schemas.microsoft.com/office/powerpoint/2010/main" val="99025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7D90A-E8EF-44BE-8C8E-5DB0802524A6}"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492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7D90A-E8EF-44BE-8C8E-5DB0802524A6}"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27064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7D90A-E8EF-44BE-8C8E-5DB0802524A6}"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130081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7D90A-E8EF-44BE-8C8E-5DB0802524A6}"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342374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7D90A-E8EF-44BE-8C8E-5DB0802524A6}"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83678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7D90A-E8EF-44BE-8C8E-5DB0802524A6}"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22919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7D90A-E8EF-44BE-8C8E-5DB0802524A6}"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21334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7D90A-E8EF-44BE-8C8E-5DB0802524A6}"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244680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7D90A-E8EF-44BE-8C8E-5DB0802524A6}"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255556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7D90A-E8EF-44BE-8C8E-5DB0802524A6}"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155641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7D90A-E8EF-44BE-8C8E-5DB0802524A6}"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81952-A15C-4869-99B5-7DBBBE549A8C}" type="slidenum">
              <a:rPr lang="en-US" smtClean="0"/>
              <a:t>‹#›</a:t>
            </a:fld>
            <a:endParaRPr lang="en-US"/>
          </a:p>
        </p:txBody>
      </p:sp>
    </p:spTree>
    <p:extLst>
      <p:ext uri="{BB962C8B-B14F-4D97-AF65-F5344CB8AC3E}">
        <p14:creationId xmlns:p14="http://schemas.microsoft.com/office/powerpoint/2010/main" val="35415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1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D90A-E8EF-44BE-8C8E-5DB0802524A6}"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81952-A15C-4869-99B5-7DBBBE549A8C}" type="slidenum">
              <a:rPr lang="en-US" smtClean="0"/>
              <a:t>‹#›</a:t>
            </a:fld>
            <a:endParaRPr lang="en-US"/>
          </a:p>
        </p:txBody>
      </p:sp>
    </p:spTree>
    <p:extLst>
      <p:ext uri="{BB962C8B-B14F-4D97-AF65-F5344CB8AC3E}">
        <p14:creationId xmlns:p14="http://schemas.microsoft.com/office/powerpoint/2010/main" val="17594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653" y="1304756"/>
            <a:ext cx="10069418" cy="2387600"/>
          </a:xfrm>
        </p:spPr>
        <p:txBody>
          <a:bodyPr>
            <a:normAutofit fontScale="90000"/>
          </a:bodyPr>
          <a:lstStyle/>
          <a:p>
            <a:r>
              <a:rPr lang="en-US" cap="small" dirty="0" smtClean="0">
                <a:solidFill>
                  <a:schemeClr val="tx1">
                    <a:lumMod val="65000"/>
                    <a:lumOff val="35000"/>
                  </a:schemeClr>
                </a:solidFill>
                <a:latin typeface="Gill Sans MT" panose="020B0502020104020203" pitchFamily="34" charset="0"/>
              </a:rPr>
              <a:t>Welcome to </a:t>
            </a:r>
            <a:br>
              <a:rPr lang="en-US" cap="small" dirty="0" smtClean="0">
                <a:solidFill>
                  <a:schemeClr val="tx1">
                    <a:lumMod val="65000"/>
                    <a:lumOff val="35000"/>
                  </a:schemeClr>
                </a:solidFill>
                <a:latin typeface="Gill Sans MT" panose="020B0502020104020203" pitchFamily="34" charset="0"/>
              </a:rPr>
            </a:br>
            <a:r>
              <a:rPr lang="en-US" cap="small" dirty="0" smtClean="0">
                <a:solidFill>
                  <a:srgbClr val="00B0F0"/>
                </a:solidFill>
                <a:latin typeface="Gill Sans MT" panose="020B0502020104020203" pitchFamily="34" charset="0"/>
              </a:rPr>
              <a:t>Urban Geographic </a:t>
            </a:r>
            <a:br>
              <a:rPr lang="en-US" cap="small" dirty="0" smtClean="0">
                <a:solidFill>
                  <a:srgbClr val="00B0F0"/>
                </a:solidFill>
                <a:latin typeface="Gill Sans MT" panose="020B0502020104020203" pitchFamily="34" charset="0"/>
              </a:rPr>
            </a:br>
            <a:r>
              <a:rPr lang="en-US" cap="small" dirty="0" smtClean="0">
                <a:solidFill>
                  <a:srgbClr val="00B0F0"/>
                </a:solidFill>
                <a:latin typeface="Gill Sans MT" panose="020B0502020104020203" pitchFamily="34" charset="0"/>
              </a:rPr>
              <a:t>Information systems</a:t>
            </a:r>
            <a:r>
              <a:rPr lang="en-US" cap="small" dirty="0" smtClean="0">
                <a:solidFill>
                  <a:schemeClr val="tx1">
                    <a:lumMod val="65000"/>
                    <a:lumOff val="35000"/>
                  </a:schemeClr>
                </a:solidFill>
                <a:latin typeface="Gill Sans MT" panose="020B0502020104020203" pitchFamily="34" charset="0"/>
              </a:rPr>
              <a:t>!</a:t>
            </a:r>
            <a:endParaRPr lang="en-US" sz="5000" cap="small" dirty="0">
              <a:solidFill>
                <a:srgbClr val="00CCFF"/>
              </a:solidFill>
              <a:latin typeface="Gill Sans MT" panose="020B0502020104020203" pitchFamily="34" charset="0"/>
            </a:endParaRPr>
          </a:p>
        </p:txBody>
      </p:sp>
      <p:sp>
        <p:nvSpPr>
          <p:cNvPr id="4" name="Title 1"/>
          <p:cNvSpPr txBox="1">
            <a:spLocks/>
          </p:cNvSpPr>
          <p:nvPr/>
        </p:nvSpPr>
        <p:spPr>
          <a:xfrm>
            <a:off x="2795078" y="442991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indent="457200" algn="r">
              <a:lnSpc>
                <a:spcPct val="80000"/>
              </a:lnSpc>
            </a:pPr>
            <a:r>
              <a:rPr lang="en-US" sz="3000" dirty="0" smtClean="0">
                <a:solidFill>
                  <a:schemeClr val="tx1">
                    <a:lumMod val="65000"/>
                    <a:lumOff val="35000"/>
                  </a:schemeClr>
                </a:solidFill>
                <a:latin typeface="Corbel" panose="020B0503020204020204" pitchFamily="34" charset="0"/>
              </a:rPr>
              <a:t>Dr. Ryan Burns</a:t>
            </a:r>
          </a:p>
          <a:p>
            <a:pPr marL="914400" indent="457200" algn="r">
              <a:lnSpc>
                <a:spcPct val="80000"/>
              </a:lnSpc>
            </a:pPr>
            <a:r>
              <a:rPr lang="en-US" sz="3000" dirty="0" smtClean="0">
                <a:solidFill>
                  <a:srgbClr val="00B0F0"/>
                </a:solidFill>
                <a:latin typeface="Corbel" panose="020B0503020204020204" pitchFamily="34" charset="0"/>
              </a:rPr>
              <a:t>Department of Geography</a:t>
            </a:r>
          </a:p>
          <a:p>
            <a:pPr marL="914400" indent="457200" algn="r">
              <a:lnSpc>
                <a:spcPct val="80000"/>
              </a:lnSpc>
            </a:pPr>
            <a:r>
              <a:rPr lang="en-US" sz="3000" dirty="0" smtClean="0">
                <a:solidFill>
                  <a:srgbClr val="00B0F0"/>
                </a:solidFill>
                <a:latin typeface="Corbel" panose="020B0503020204020204" pitchFamily="34" charset="0"/>
              </a:rPr>
              <a:t>Fall 2016</a:t>
            </a:r>
          </a:p>
          <a:p>
            <a:pPr marL="914400" indent="457200" algn="r">
              <a:lnSpc>
                <a:spcPct val="80000"/>
              </a:lnSpc>
            </a:pPr>
            <a:r>
              <a:rPr lang="en-US" sz="3000" dirty="0" smtClean="0">
                <a:solidFill>
                  <a:srgbClr val="00B0F0"/>
                </a:solidFill>
                <a:latin typeface="Corbel" panose="020B0503020204020204" pitchFamily="34" charset="0"/>
              </a:rPr>
              <a:t>burnsr77@gmail.com</a:t>
            </a:r>
          </a:p>
        </p:txBody>
      </p:sp>
    </p:spTree>
    <p:extLst>
      <p:ext uri="{BB962C8B-B14F-4D97-AF65-F5344CB8AC3E}">
        <p14:creationId xmlns:p14="http://schemas.microsoft.com/office/powerpoint/2010/main" val="196998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7724" y="38871"/>
            <a:ext cx="6884276" cy="861774"/>
          </a:xfrm>
          <a:prstGeom prst="rect">
            <a:avLst/>
          </a:prstGeom>
        </p:spPr>
        <p:txBody>
          <a:bodyPr wrap="square">
            <a:spAutoFit/>
          </a:bodyPr>
          <a:lstStyle/>
          <a:p>
            <a:pPr algn="r"/>
            <a:r>
              <a:rPr lang="en-US" sz="5000" i="1" dirty="0" smtClean="0">
                <a:solidFill>
                  <a:schemeClr val="tx1">
                    <a:lumMod val="65000"/>
                    <a:lumOff val="35000"/>
                  </a:schemeClr>
                </a:solidFill>
                <a:latin typeface="Bell MT" panose="02020503060305020303" pitchFamily="18" charset="0"/>
              </a:rPr>
              <a:t>background on urban GIS</a:t>
            </a:r>
            <a:endParaRPr lang="en-US" sz="5000" i="1" dirty="0">
              <a:solidFill>
                <a:schemeClr val="tx1">
                  <a:lumMod val="65000"/>
                  <a:lumOff val="35000"/>
                </a:schemeClr>
              </a:solidFill>
              <a:latin typeface="Bell MT" panose="02020503060305020303" pitchFamily="18" charset="0"/>
            </a:endParaRPr>
          </a:p>
        </p:txBody>
      </p:sp>
      <p:sp>
        <p:nvSpPr>
          <p:cNvPr id="11" name="Rectangle 10"/>
          <p:cNvSpPr/>
          <p:nvPr/>
        </p:nvSpPr>
        <p:spPr>
          <a:xfrm>
            <a:off x="766485" y="2765569"/>
            <a:ext cx="6884276" cy="861774"/>
          </a:xfrm>
          <a:prstGeom prst="rect">
            <a:avLst/>
          </a:prstGeom>
        </p:spPr>
        <p:txBody>
          <a:bodyPr wrap="square">
            <a:spAutoFit/>
          </a:bodyPr>
          <a:lstStyle/>
          <a:p>
            <a:r>
              <a:rPr lang="en-US" sz="5000" i="1" dirty="0" smtClean="0">
                <a:solidFill>
                  <a:schemeClr val="tx1">
                    <a:lumMod val="65000"/>
                    <a:lumOff val="35000"/>
                  </a:schemeClr>
                </a:solidFill>
                <a:latin typeface="Bell MT" panose="02020503060305020303" pitchFamily="18" charset="0"/>
              </a:rPr>
              <a:t>administrative stuff</a:t>
            </a:r>
            <a:endParaRPr lang="en-US" sz="5000" i="1" dirty="0">
              <a:solidFill>
                <a:schemeClr val="tx1">
                  <a:lumMod val="65000"/>
                  <a:lumOff val="35000"/>
                </a:schemeClr>
              </a:solidFill>
              <a:latin typeface="Bell MT" panose="02020503060305020303" pitchFamily="18" charset="0"/>
            </a:endParaRPr>
          </a:p>
        </p:txBody>
      </p:sp>
      <p:sp>
        <p:nvSpPr>
          <p:cNvPr id="12" name="Rectangle 11"/>
          <p:cNvSpPr/>
          <p:nvPr/>
        </p:nvSpPr>
        <p:spPr>
          <a:xfrm>
            <a:off x="2338552" y="4500513"/>
            <a:ext cx="6884276" cy="1631216"/>
          </a:xfrm>
          <a:prstGeom prst="rect">
            <a:avLst/>
          </a:prstGeom>
        </p:spPr>
        <p:txBody>
          <a:bodyPr wrap="square">
            <a:spAutoFit/>
          </a:bodyPr>
          <a:lstStyle/>
          <a:p>
            <a:pPr algn="r"/>
            <a:r>
              <a:rPr lang="en-US" sz="5000" i="1" dirty="0" smtClean="0">
                <a:solidFill>
                  <a:schemeClr val="tx1">
                    <a:lumMod val="65000"/>
                    <a:lumOff val="35000"/>
                  </a:schemeClr>
                </a:solidFill>
                <a:latin typeface="Bell MT" panose="02020503060305020303" pitchFamily="18" charset="0"/>
              </a:rPr>
              <a:t>bringing it back together: our pressing questions</a:t>
            </a:r>
            <a:endParaRPr lang="en-US" sz="5000" i="1" dirty="0">
              <a:solidFill>
                <a:schemeClr val="tx1">
                  <a:lumMod val="65000"/>
                  <a:lumOff val="35000"/>
                </a:schemeClr>
              </a:solidFill>
              <a:latin typeface="Bell MT" panose="02020503060305020303" pitchFamily="18" charset="0"/>
            </a:endParaRPr>
          </a:p>
        </p:txBody>
      </p:sp>
    </p:spTree>
    <p:extLst>
      <p:ext uri="{BB962C8B-B14F-4D97-AF65-F5344CB8AC3E}">
        <p14:creationId xmlns:p14="http://schemas.microsoft.com/office/powerpoint/2010/main" val="16170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7724" y="38871"/>
            <a:ext cx="6884276" cy="861774"/>
          </a:xfrm>
          <a:prstGeom prst="rect">
            <a:avLst/>
          </a:prstGeom>
        </p:spPr>
        <p:txBody>
          <a:bodyPr wrap="square">
            <a:spAutoFit/>
          </a:bodyPr>
          <a:lstStyle/>
          <a:p>
            <a:pPr algn="r"/>
            <a:r>
              <a:rPr lang="en-US" sz="5000" i="1" dirty="0" smtClean="0">
                <a:solidFill>
                  <a:schemeClr val="tx1">
                    <a:lumMod val="75000"/>
                    <a:lumOff val="25000"/>
                  </a:schemeClr>
                </a:solidFill>
                <a:latin typeface="Bell MT" panose="02020503060305020303" pitchFamily="18" charset="0"/>
              </a:rPr>
              <a:t>background on urban GIS</a:t>
            </a:r>
            <a:endParaRPr lang="en-US" sz="5000" i="1" dirty="0">
              <a:solidFill>
                <a:schemeClr val="tx1">
                  <a:lumMod val="75000"/>
                  <a:lumOff val="25000"/>
                </a:schemeClr>
              </a:solidFill>
              <a:latin typeface="Bell MT" panose="02020503060305020303" pitchFamily="18" charset="0"/>
            </a:endParaRPr>
          </a:p>
        </p:txBody>
      </p:sp>
      <p:sp>
        <p:nvSpPr>
          <p:cNvPr id="11" name="Rectangle 10"/>
          <p:cNvSpPr/>
          <p:nvPr/>
        </p:nvSpPr>
        <p:spPr>
          <a:xfrm>
            <a:off x="766485" y="2765569"/>
            <a:ext cx="6884276" cy="861774"/>
          </a:xfrm>
          <a:prstGeom prst="rect">
            <a:avLst/>
          </a:prstGeom>
        </p:spPr>
        <p:txBody>
          <a:bodyPr wrap="square">
            <a:spAutoFit/>
          </a:bodyPr>
          <a:lstStyle/>
          <a:p>
            <a:r>
              <a:rPr lang="en-US" sz="5000" i="1" dirty="0" smtClean="0">
                <a:solidFill>
                  <a:schemeClr val="bg1">
                    <a:lumMod val="65000"/>
                  </a:schemeClr>
                </a:solidFill>
                <a:latin typeface="Bell MT" panose="02020503060305020303" pitchFamily="18" charset="0"/>
              </a:rPr>
              <a:t>administrative stuff</a:t>
            </a:r>
            <a:endParaRPr lang="en-US" sz="5000" i="1" dirty="0">
              <a:solidFill>
                <a:schemeClr val="bg1">
                  <a:lumMod val="65000"/>
                </a:schemeClr>
              </a:solidFill>
              <a:latin typeface="Bell MT" panose="02020503060305020303" pitchFamily="18" charset="0"/>
            </a:endParaRPr>
          </a:p>
        </p:txBody>
      </p:sp>
      <p:sp>
        <p:nvSpPr>
          <p:cNvPr id="12" name="Rectangle 11"/>
          <p:cNvSpPr/>
          <p:nvPr/>
        </p:nvSpPr>
        <p:spPr>
          <a:xfrm>
            <a:off x="2338552" y="4500513"/>
            <a:ext cx="6884276" cy="1631216"/>
          </a:xfrm>
          <a:prstGeom prst="rect">
            <a:avLst/>
          </a:prstGeom>
        </p:spPr>
        <p:txBody>
          <a:bodyPr wrap="square">
            <a:spAutoFit/>
          </a:bodyPr>
          <a:lstStyle/>
          <a:p>
            <a:pPr algn="r"/>
            <a:r>
              <a:rPr lang="en-US" sz="5000" i="1" dirty="0" smtClean="0">
                <a:solidFill>
                  <a:schemeClr val="bg1">
                    <a:lumMod val="65000"/>
                  </a:schemeClr>
                </a:solidFill>
                <a:latin typeface="Bell MT" panose="02020503060305020303" pitchFamily="18" charset="0"/>
              </a:rPr>
              <a:t>bringing it back together: our pressing questions</a:t>
            </a:r>
            <a:endParaRPr lang="en-US" sz="5000" i="1" dirty="0">
              <a:solidFill>
                <a:schemeClr val="bg1">
                  <a:lumMod val="65000"/>
                </a:schemeClr>
              </a:solidFill>
              <a:latin typeface="Bell MT" panose="02020503060305020303" pitchFamily="18" charset="0"/>
            </a:endParaRPr>
          </a:p>
        </p:txBody>
      </p:sp>
    </p:spTree>
    <p:extLst>
      <p:ext uri="{BB962C8B-B14F-4D97-AF65-F5344CB8AC3E}">
        <p14:creationId xmlns:p14="http://schemas.microsoft.com/office/powerpoint/2010/main" val="3008957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529"/>
          <a:stretch/>
        </p:blipFill>
        <p:spPr>
          <a:xfrm>
            <a:off x="4877369" y="7876"/>
            <a:ext cx="7269791" cy="4740164"/>
          </a:xfrm>
          <a:prstGeom prst="rect">
            <a:avLst/>
          </a:prstGeom>
          <a:ln>
            <a:solidFill>
              <a:schemeClr val="tx1"/>
            </a:solidFill>
          </a:ln>
        </p:spPr>
      </p:pic>
      <p:sp>
        <p:nvSpPr>
          <p:cNvPr id="6" name="TextBox 6"/>
          <p:cNvSpPr txBox="1">
            <a:spLocks noChangeArrowheads="1"/>
          </p:cNvSpPr>
          <p:nvPr/>
        </p:nvSpPr>
        <p:spPr bwMode="auto">
          <a:xfrm>
            <a:off x="10006399" y="4676770"/>
            <a:ext cx="2292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dirty="0" smtClean="0">
                <a:latin typeface="Gill Sans MT" panose="020B0502020104020203" pitchFamily="34" charset="0"/>
                <a:cs typeface="Tahoma" panose="020B0604030504040204" pitchFamily="34" charset="0"/>
              </a:rPr>
              <a:t>Google Maps</a:t>
            </a:r>
            <a:endParaRPr lang="en-US" altLang="en-US" sz="3000" dirty="0">
              <a:latin typeface="Gill Sans MT" panose="020B0502020104020203" pitchFamily="34" charset="0"/>
              <a:cs typeface="Tahoma" panose="020B0604030504040204" pitchFamily="34" charset="0"/>
            </a:endParaRPr>
          </a:p>
        </p:txBody>
      </p:sp>
    </p:spTree>
    <p:extLst>
      <p:ext uri="{BB962C8B-B14F-4D97-AF65-F5344CB8AC3E}">
        <p14:creationId xmlns:p14="http://schemas.microsoft.com/office/powerpoint/2010/main" val="225403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529"/>
          <a:stretch/>
        </p:blipFill>
        <p:spPr>
          <a:xfrm>
            <a:off x="4877369" y="7876"/>
            <a:ext cx="7269791" cy="4740164"/>
          </a:xfrm>
          <a:prstGeom prst="rect">
            <a:avLst/>
          </a:prstGeom>
          <a:ln>
            <a:solidFill>
              <a:schemeClr val="tx1"/>
            </a:solidFill>
          </a:ln>
        </p:spPr>
      </p:pic>
      <p:sp>
        <p:nvSpPr>
          <p:cNvPr id="4" name="TextBox 3"/>
          <p:cNvSpPr txBox="1">
            <a:spLocks noChangeArrowheads="1"/>
          </p:cNvSpPr>
          <p:nvPr/>
        </p:nvSpPr>
        <p:spPr bwMode="auto">
          <a:xfrm>
            <a:off x="30740" y="1823960"/>
            <a:ext cx="2878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dirty="0" smtClean="0">
                <a:latin typeface="Gill Sans MT" panose="020B0502020104020203" pitchFamily="34" charset="0"/>
                <a:cs typeface="Tahoma" panose="020B0604030504040204" pitchFamily="34" charset="0"/>
              </a:rPr>
              <a:t>OpenStreetMap</a:t>
            </a:r>
            <a:endParaRPr lang="en-US" altLang="en-US" sz="3000" dirty="0">
              <a:latin typeface="Gill Sans MT" panose="020B0502020104020203" pitchFamily="34" charset="0"/>
              <a:cs typeface="Tahoma" panose="020B0604030504040204" pitchFamily="34" charset="0"/>
            </a:endParaRPr>
          </a:p>
        </p:txBody>
      </p:sp>
      <p:pic>
        <p:nvPicPr>
          <p:cNvPr id="7" name="Picture 6"/>
          <p:cNvPicPr>
            <a:picLocks noChangeAspect="1"/>
          </p:cNvPicPr>
          <p:nvPr/>
        </p:nvPicPr>
        <p:blipFill rotWithShape="1">
          <a:blip r:embed="rId4"/>
          <a:srcRect l="11518" b="1629"/>
          <a:stretch/>
        </p:blipFill>
        <p:spPr>
          <a:xfrm>
            <a:off x="42638" y="2463529"/>
            <a:ext cx="6556466" cy="4357331"/>
          </a:xfrm>
          <a:prstGeom prst="rect">
            <a:avLst/>
          </a:prstGeom>
          <a:ln>
            <a:solidFill>
              <a:schemeClr val="tx1"/>
            </a:solidFill>
          </a:ln>
        </p:spPr>
      </p:pic>
      <p:sp>
        <p:nvSpPr>
          <p:cNvPr id="5" name="TextBox 6"/>
          <p:cNvSpPr txBox="1">
            <a:spLocks noChangeArrowheads="1"/>
          </p:cNvSpPr>
          <p:nvPr/>
        </p:nvSpPr>
        <p:spPr bwMode="auto">
          <a:xfrm>
            <a:off x="10006399" y="4676770"/>
            <a:ext cx="2292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dirty="0" smtClean="0">
                <a:latin typeface="Gill Sans MT" panose="020B0502020104020203" pitchFamily="34" charset="0"/>
                <a:cs typeface="Tahoma" panose="020B0604030504040204" pitchFamily="34" charset="0"/>
              </a:rPr>
              <a:t>Google Maps</a:t>
            </a:r>
            <a:endParaRPr lang="en-US" altLang="en-US" sz="3000" dirty="0">
              <a:latin typeface="Gill Sans MT" panose="020B0502020104020203" pitchFamily="34" charset="0"/>
              <a:cs typeface="Tahoma" panose="020B0604030504040204" pitchFamily="34" charset="0"/>
            </a:endParaRPr>
          </a:p>
        </p:txBody>
      </p:sp>
    </p:spTree>
    <p:extLst>
      <p:ext uri="{BB962C8B-B14F-4D97-AF65-F5344CB8AC3E}">
        <p14:creationId xmlns:p14="http://schemas.microsoft.com/office/powerpoint/2010/main" val="122337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3214" y="202345"/>
            <a:ext cx="7665730" cy="398219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866920" y="2977793"/>
            <a:ext cx="8175204" cy="3847155"/>
          </a:xfrm>
          <a:prstGeom prst="rect">
            <a:avLst/>
          </a:prstGeom>
          <a:ln>
            <a:solidFill>
              <a:schemeClr val="tx1"/>
            </a:solidFill>
          </a:ln>
        </p:spPr>
      </p:pic>
      <p:sp>
        <p:nvSpPr>
          <p:cNvPr id="6" name="TextBox 6"/>
          <p:cNvSpPr txBox="1">
            <a:spLocks noChangeArrowheads="1"/>
          </p:cNvSpPr>
          <p:nvPr/>
        </p:nvSpPr>
        <p:spPr bwMode="auto">
          <a:xfrm>
            <a:off x="793214" y="202345"/>
            <a:ext cx="2292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dirty="0" smtClean="0">
                <a:latin typeface="Corbel" panose="020B0503020204020204" pitchFamily="34" charset="0"/>
                <a:cs typeface="Tahoma" panose="020B0604030504040204" pitchFamily="34" charset="0"/>
              </a:rPr>
              <a:t>Google Maps</a:t>
            </a:r>
            <a:endParaRPr lang="en-US" altLang="en-US" sz="3000" dirty="0">
              <a:latin typeface="Corbel" panose="020B0503020204020204" pitchFamily="34" charset="0"/>
              <a:cs typeface="Tahoma" panose="020B0604030504040204" pitchFamily="34" charset="0"/>
            </a:endParaRPr>
          </a:p>
        </p:txBody>
      </p:sp>
      <p:sp>
        <p:nvSpPr>
          <p:cNvPr id="7" name="TextBox 6"/>
          <p:cNvSpPr txBox="1">
            <a:spLocks noChangeArrowheads="1"/>
          </p:cNvSpPr>
          <p:nvPr/>
        </p:nvSpPr>
        <p:spPr bwMode="auto">
          <a:xfrm>
            <a:off x="9313333" y="6303963"/>
            <a:ext cx="2878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dirty="0" smtClean="0">
                <a:latin typeface="Corbel" panose="020B0503020204020204" pitchFamily="34" charset="0"/>
                <a:cs typeface="Tahoma" panose="020B0604030504040204" pitchFamily="34" charset="0"/>
              </a:rPr>
              <a:t>OpenStreetMap</a:t>
            </a:r>
            <a:endParaRPr lang="en-US" altLang="en-US" sz="3000" dirty="0">
              <a:latin typeface="Corbel" panose="020B0503020204020204" pitchFamily="34" charset="0"/>
              <a:cs typeface="Tahoma" panose="020B0604030504040204" pitchFamily="34" charset="0"/>
            </a:endParaRPr>
          </a:p>
        </p:txBody>
      </p:sp>
    </p:spTree>
    <p:extLst>
      <p:ext uri="{BB962C8B-B14F-4D97-AF65-F5344CB8AC3E}">
        <p14:creationId xmlns:p14="http://schemas.microsoft.com/office/powerpoint/2010/main" val="1104923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214" y="1980356"/>
            <a:ext cx="9370190" cy="4855610"/>
          </a:xfrm>
          <a:prstGeom prst="rect">
            <a:avLst/>
          </a:prstGeom>
          <a:ln>
            <a:solidFill>
              <a:schemeClr val="tx1"/>
            </a:solidFill>
          </a:ln>
        </p:spPr>
      </p:pic>
      <p:sp>
        <p:nvSpPr>
          <p:cNvPr id="5" name="Rectangle 4"/>
          <p:cNvSpPr/>
          <p:nvPr/>
        </p:nvSpPr>
        <p:spPr>
          <a:xfrm>
            <a:off x="0" y="1703357"/>
            <a:ext cx="6096000" cy="276999"/>
          </a:xfrm>
          <a:prstGeom prst="rect">
            <a:avLst/>
          </a:prstGeom>
        </p:spPr>
        <p:txBody>
          <a:bodyPr>
            <a:spAutoFit/>
          </a:bodyPr>
          <a:lstStyle/>
          <a:p>
            <a:r>
              <a:rPr lang="en-US" sz="1200" dirty="0"/>
              <a:t>https://www.google.com/maps/d/viewer?mid=zRKUD5WlJmWI.kPu1-9RZVfB0&amp;hl=en_US</a:t>
            </a:r>
          </a:p>
        </p:txBody>
      </p:sp>
    </p:spTree>
    <p:extLst>
      <p:ext uri="{BB962C8B-B14F-4D97-AF65-F5344CB8AC3E}">
        <p14:creationId xmlns:p14="http://schemas.microsoft.com/office/powerpoint/2010/main" val="29336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214" y="1980356"/>
            <a:ext cx="9370190" cy="4855610"/>
          </a:xfrm>
          <a:prstGeom prst="rect">
            <a:avLst/>
          </a:prstGeom>
          <a:ln>
            <a:solidFill>
              <a:schemeClr val="tx1"/>
            </a:solidFill>
          </a:ln>
        </p:spPr>
      </p:pic>
      <p:sp>
        <p:nvSpPr>
          <p:cNvPr id="5" name="Rectangle 4"/>
          <p:cNvSpPr/>
          <p:nvPr/>
        </p:nvSpPr>
        <p:spPr>
          <a:xfrm>
            <a:off x="0" y="1703357"/>
            <a:ext cx="6096000" cy="276999"/>
          </a:xfrm>
          <a:prstGeom prst="rect">
            <a:avLst/>
          </a:prstGeom>
        </p:spPr>
        <p:txBody>
          <a:bodyPr>
            <a:spAutoFit/>
          </a:bodyPr>
          <a:lstStyle/>
          <a:p>
            <a:r>
              <a:rPr lang="en-US" sz="1200" dirty="0"/>
              <a:t>https://www.google.com/maps/d/viewer?mid=zRKUD5WlJmWI.kPu1-9RZVfB0&amp;hl=en_US</a:t>
            </a:r>
          </a:p>
        </p:txBody>
      </p:sp>
      <p:grpSp>
        <p:nvGrpSpPr>
          <p:cNvPr id="10" name="Group 9"/>
          <p:cNvGrpSpPr/>
          <p:nvPr/>
        </p:nvGrpSpPr>
        <p:grpSpPr>
          <a:xfrm>
            <a:off x="6432330" y="105102"/>
            <a:ext cx="5602935" cy="6647137"/>
            <a:chOff x="5857052" y="-632366"/>
            <a:chExt cx="6178214" cy="7384606"/>
          </a:xfrm>
        </p:grpSpPr>
        <p:pic>
          <p:nvPicPr>
            <p:cNvPr id="8" name="Picture 7"/>
            <p:cNvPicPr>
              <a:picLocks noChangeAspect="1"/>
            </p:cNvPicPr>
            <p:nvPr/>
          </p:nvPicPr>
          <p:blipFill>
            <a:blip r:embed="rId4"/>
            <a:stretch>
              <a:fillRect/>
            </a:stretch>
          </p:blipFill>
          <p:spPr>
            <a:xfrm>
              <a:off x="5857053" y="567558"/>
              <a:ext cx="6178213" cy="6184682"/>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5857052" y="-632366"/>
              <a:ext cx="6178213" cy="1264731"/>
            </a:xfrm>
            <a:prstGeom prst="rect">
              <a:avLst/>
            </a:prstGeom>
            <a:ln>
              <a:solidFill>
                <a:schemeClr val="tx1"/>
              </a:solidFill>
            </a:ln>
          </p:spPr>
        </p:pic>
      </p:grpSp>
      <p:sp>
        <p:nvSpPr>
          <p:cNvPr id="11" name="Rectangle 10"/>
          <p:cNvSpPr/>
          <p:nvPr/>
        </p:nvSpPr>
        <p:spPr>
          <a:xfrm>
            <a:off x="8520995" y="6613739"/>
            <a:ext cx="3671005" cy="276999"/>
          </a:xfrm>
          <a:prstGeom prst="rect">
            <a:avLst/>
          </a:prstGeom>
        </p:spPr>
        <p:txBody>
          <a:bodyPr wrap="none">
            <a:spAutoFit/>
          </a:bodyPr>
          <a:lstStyle/>
          <a:p>
            <a:r>
              <a:rPr lang="en-US" sz="1200" dirty="0"/>
              <a:t>https://www.instagram.com/explore/tags/calgaryflood/</a:t>
            </a:r>
          </a:p>
        </p:txBody>
      </p:sp>
    </p:spTree>
    <p:extLst>
      <p:ext uri="{BB962C8B-B14F-4D97-AF65-F5344CB8AC3E}">
        <p14:creationId xmlns:p14="http://schemas.microsoft.com/office/powerpoint/2010/main" val="365494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03" y="45325"/>
            <a:ext cx="8214609" cy="6715398"/>
          </a:xfrm>
          <a:prstGeom prst="rect">
            <a:avLst/>
          </a:prstGeom>
          <a:ln>
            <a:solidFill>
              <a:schemeClr val="tx1">
                <a:lumMod val="65000"/>
                <a:lumOff val="35000"/>
              </a:schemeClr>
            </a:solidFill>
          </a:ln>
        </p:spPr>
      </p:pic>
      <p:sp>
        <p:nvSpPr>
          <p:cNvPr id="2" name="Rectangle 1"/>
          <p:cNvSpPr/>
          <p:nvPr/>
        </p:nvSpPr>
        <p:spPr>
          <a:xfrm>
            <a:off x="54803" y="6483724"/>
            <a:ext cx="3622530" cy="276999"/>
          </a:xfrm>
          <a:prstGeom prst="rect">
            <a:avLst/>
          </a:prstGeom>
        </p:spPr>
        <p:txBody>
          <a:bodyPr wrap="none">
            <a:spAutoFit/>
          </a:bodyPr>
          <a:lstStyle/>
          <a:p>
            <a:r>
              <a:rPr lang="en-US" sz="1200" dirty="0"/>
              <a:t>http://thirdplacetechnologies.com/introducing-spokin/</a:t>
            </a:r>
          </a:p>
        </p:txBody>
      </p:sp>
    </p:spTree>
    <p:extLst>
      <p:ext uri="{BB962C8B-B14F-4D97-AF65-F5344CB8AC3E}">
        <p14:creationId xmlns:p14="http://schemas.microsoft.com/office/powerpoint/2010/main" val="420066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03" y="45325"/>
            <a:ext cx="8214609" cy="6715398"/>
          </a:xfrm>
          <a:prstGeom prst="rect">
            <a:avLst/>
          </a:prstGeom>
          <a:ln>
            <a:solidFill>
              <a:schemeClr val="tx1">
                <a:lumMod val="65000"/>
                <a:lumOff val="35000"/>
              </a:schemeClr>
            </a:solidFill>
          </a:ln>
        </p:spPr>
      </p:pic>
      <p:sp>
        <p:nvSpPr>
          <p:cNvPr id="3" name="Rectangle 2"/>
          <p:cNvSpPr/>
          <p:nvPr/>
        </p:nvSpPr>
        <p:spPr>
          <a:xfrm>
            <a:off x="8269413" y="157655"/>
            <a:ext cx="3922588" cy="861774"/>
          </a:xfrm>
          <a:prstGeom prst="rect">
            <a:avLst/>
          </a:prstGeom>
        </p:spPr>
        <p:txBody>
          <a:bodyPr wrap="square">
            <a:spAutoFit/>
          </a:bodyPr>
          <a:lstStyle/>
          <a:p>
            <a:r>
              <a:rPr lang="en-US" sz="5000" dirty="0" smtClean="0">
                <a:solidFill>
                  <a:schemeClr val="accent1"/>
                </a:solidFill>
                <a:latin typeface="Gill Sans MT" panose="020B0502020104020203" pitchFamily="34" charset="0"/>
              </a:rPr>
              <a:t> Yelp</a:t>
            </a:r>
            <a:endParaRPr lang="en-US" sz="5000" dirty="0">
              <a:solidFill>
                <a:schemeClr val="accent1"/>
              </a:solidFill>
              <a:latin typeface="Gill Sans MT" panose="020B0502020104020203" pitchFamily="34" charset="0"/>
            </a:endParaRPr>
          </a:p>
        </p:txBody>
      </p:sp>
      <p:sp>
        <p:nvSpPr>
          <p:cNvPr id="4" name="Rectangle 3"/>
          <p:cNvSpPr/>
          <p:nvPr/>
        </p:nvSpPr>
        <p:spPr>
          <a:xfrm>
            <a:off x="8269412" y="1168010"/>
            <a:ext cx="3922588" cy="1246495"/>
          </a:xfrm>
          <a:prstGeom prst="rect">
            <a:avLst/>
          </a:prstGeom>
        </p:spPr>
        <p:txBody>
          <a:bodyPr wrap="square">
            <a:spAutoFit/>
          </a:bodyPr>
          <a:lstStyle/>
          <a:p>
            <a:r>
              <a:rPr lang="en-US" sz="5000" dirty="0" smtClean="0">
                <a:solidFill>
                  <a:schemeClr val="accent1"/>
                </a:solidFill>
                <a:latin typeface="Gill Sans MT" panose="020B0502020104020203" pitchFamily="34" charset="0"/>
              </a:rPr>
              <a:t> CA Census</a:t>
            </a:r>
          </a:p>
          <a:p>
            <a:r>
              <a:rPr lang="en-US" sz="2500" dirty="0" smtClean="0">
                <a:solidFill>
                  <a:schemeClr val="accent1"/>
                </a:solidFill>
                <a:latin typeface="Gill Sans MT" panose="020B0502020104020203" pitchFamily="34" charset="0"/>
              </a:rPr>
              <a:t>  </a:t>
            </a:r>
            <a:r>
              <a:rPr lang="en-US" sz="2400" dirty="0" smtClean="0">
                <a:solidFill>
                  <a:schemeClr val="accent1"/>
                </a:solidFill>
                <a:latin typeface="Gill Sans MT" panose="020B0502020104020203" pitchFamily="34" charset="0"/>
              </a:rPr>
              <a:t>(and municipal census, too!)</a:t>
            </a:r>
            <a:endParaRPr lang="en-US" sz="2400" dirty="0">
              <a:solidFill>
                <a:schemeClr val="accent1"/>
              </a:solidFill>
              <a:latin typeface="Gill Sans MT" panose="020B0502020104020203" pitchFamily="34" charset="0"/>
            </a:endParaRPr>
          </a:p>
        </p:txBody>
      </p:sp>
      <p:sp>
        <p:nvSpPr>
          <p:cNvPr id="5" name="Rectangle 4"/>
          <p:cNvSpPr/>
          <p:nvPr/>
        </p:nvSpPr>
        <p:spPr>
          <a:xfrm>
            <a:off x="8269412" y="2563086"/>
            <a:ext cx="3922588" cy="861774"/>
          </a:xfrm>
          <a:prstGeom prst="rect">
            <a:avLst/>
          </a:prstGeom>
        </p:spPr>
        <p:txBody>
          <a:bodyPr wrap="square">
            <a:spAutoFit/>
          </a:bodyPr>
          <a:lstStyle/>
          <a:p>
            <a:r>
              <a:rPr lang="en-US" sz="5000" dirty="0" smtClean="0">
                <a:solidFill>
                  <a:schemeClr val="accent1"/>
                </a:solidFill>
                <a:latin typeface="Gill Sans MT" panose="020B0502020104020203" pitchFamily="34" charset="0"/>
              </a:rPr>
              <a:t> Instagram</a:t>
            </a:r>
            <a:endParaRPr lang="en-US" sz="2400" dirty="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211903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03" y="45325"/>
            <a:ext cx="8214609" cy="6715398"/>
          </a:xfrm>
          <a:prstGeom prst="rect">
            <a:avLst/>
          </a:prstGeom>
          <a:ln>
            <a:solidFill>
              <a:schemeClr val="tx1">
                <a:lumMod val="65000"/>
                <a:lumOff val="35000"/>
              </a:schemeClr>
            </a:solidFill>
          </a:ln>
        </p:spPr>
      </p:pic>
      <p:sp>
        <p:nvSpPr>
          <p:cNvPr id="3" name="Rectangle 2"/>
          <p:cNvSpPr/>
          <p:nvPr/>
        </p:nvSpPr>
        <p:spPr>
          <a:xfrm>
            <a:off x="8269413" y="157655"/>
            <a:ext cx="3922588" cy="861774"/>
          </a:xfrm>
          <a:prstGeom prst="rect">
            <a:avLst/>
          </a:prstGeom>
        </p:spPr>
        <p:txBody>
          <a:bodyPr wrap="square">
            <a:spAutoFit/>
          </a:bodyPr>
          <a:lstStyle/>
          <a:p>
            <a:r>
              <a:rPr lang="en-US" sz="5000" dirty="0" smtClean="0">
                <a:solidFill>
                  <a:schemeClr val="accent1"/>
                </a:solidFill>
                <a:latin typeface="Gill Sans MT" panose="020B0502020104020203" pitchFamily="34" charset="0"/>
              </a:rPr>
              <a:t> Yelp</a:t>
            </a:r>
            <a:endParaRPr lang="en-US" sz="5000" dirty="0">
              <a:solidFill>
                <a:schemeClr val="accent1"/>
              </a:solidFill>
              <a:latin typeface="Gill Sans MT" panose="020B0502020104020203" pitchFamily="34" charset="0"/>
            </a:endParaRPr>
          </a:p>
        </p:txBody>
      </p:sp>
      <p:sp>
        <p:nvSpPr>
          <p:cNvPr id="4" name="Rectangle 3"/>
          <p:cNvSpPr/>
          <p:nvPr/>
        </p:nvSpPr>
        <p:spPr>
          <a:xfrm>
            <a:off x="8269412" y="1168010"/>
            <a:ext cx="3922588" cy="1246495"/>
          </a:xfrm>
          <a:prstGeom prst="rect">
            <a:avLst/>
          </a:prstGeom>
        </p:spPr>
        <p:txBody>
          <a:bodyPr wrap="square">
            <a:spAutoFit/>
          </a:bodyPr>
          <a:lstStyle/>
          <a:p>
            <a:r>
              <a:rPr lang="en-US" sz="5000" dirty="0" smtClean="0">
                <a:solidFill>
                  <a:schemeClr val="accent1"/>
                </a:solidFill>
                <a:latin typeface="Gill Sans MT" panose="020B0502020104020203" pitchFamily="34" charset="0"/>
              </a:rPr>
              <a:t> CA Census</a:t>
            </a:r>
          </a:p>
          <a:p>
            <a:r>
              <a:rPr lang="en-US" sz="2500" dirty="0" smtClean="0">
                <a:solidFill>
                  <a:schemeClr val="accent1"/>
                </a:solidFill>
                <a:latin typeface="Gill Sans MT" panose="020B0502020104020203" pitchFamily="34" charset="0"/>
              </a:rPr>
              <a:t>  </a:t>
            </a:r>
            <a:r>
              <a:rPr lang="en-US" sz="2400" dirty="0" smtClean="0">
                <a:solidFill>
                  <a:schemeClr val="accent1"/>
                </a:solidFill>
                <a:latin typeface="Gill Sans MT" panose="020B0502020104020203" pitchFamily="34" charset="0"/>
              </a:rPr>
              <a:t>(and municipal census, too!)</a:t>
            </a:r>
            <a:endParaRPr lang="en-US" sz="2400" dirty="0">
              <a:solidFill>
                <a:schemeClr val="accent1"/>
              </a:solidFill>
              <a:latin typeface="Gill Sans MT" panose="020B0502020104020203" pitchFamily="34" charset="0"/>
            </a:endParaRPr>
          </a:p>
        </p:txBody>
      </p:sp>
      <p:sp>
        <p:nvSpPr>
          <p:cNvPr id="5" name="Rectangle 4"/>
          <p:cNvSpPr/>
          <p:nvPr/>
        </p:nvSpPr>
        <p:spPr>
          <a:xfrm>
            <a:off x="8269412" y="2563086"/>
            <a:ext cx="3922588" cy="861774"/>
          </a:xfrm>
          <a:prstGeom prst="rect">
            <a:avLst/>
          </a:prstGeom>
        </p:spPr>
        <p:txBody>
          <a:bodyPr wrap="square">
            <a:spAutoFit/>
          </a:bodyPr>
          <a:lstStyle/>
          <a:p>
            <a:r>
              <a:rPr lang="en-US" sz="5000" dirty="0" smtClean="0">
                <a:solidFill>
                  <a:schemeClr val="accent1"/>
                </a:solidFill>
                <a:latin typeface="Gill Sans MT" panose="020B0502020104020203" pitchFamily="34" charset="0"/>
              </a:rPr>
              <a:t> Instagram</a:t>
            </a:r>
            <a:endParaRPr lang="en-US" sz="2400" dirty="0">
              <a:solidFill>
                <a:schemeClr val="accent1"/>
              </a:solidFill>
              <a:latin typeface="Gill Sans MT" panose="020B0502020104020203" pitchFamily="34" charset="0"/>
            </a:endParaRPr>
          </a:p>
        </p:txBody>
      </p:sp>
      <p:pic>
        <p:nvPicPr>
          <p:cNvPr id="2" name="Picture 1"/>
          <p:cNvPicPr>
            <a:picLocks/>
          </p:cNvPicPr>
          <p:nvPr/>
        </p:nvPicPr>
        <p:blipFill>
          <a:blip r:embed="rId4"/>
          <a:stretch>
            <a:fillRect/>
          </a:stretch>
        </p:blipFill>
        <p:spPr>
          <a:xfrm>
            <a:off x="4058964" y="1189029"/>
            <a:ext cx="3736162" cy="5243301"/>
          </a:xfrm>
          <a:prstGeom prst="rect">
            <a:avLst/>
          </a:prstGeom>
          <a:ln>
            <a:solidFill>
              <a:schemeClr val="tx1"/>
            </a:solidFill>
          </a:ln>
        </p:spPr>
      </p:pic>
      <p:sp>
        <p:nvSpPr>
          <p:cNvPr id="7" name="Rectangle 6"/>
          <p:cNvSpPr/>
          <p:nvPr/>
        </p:nvSpPr>
        <p:spPr>
          <a:xfrm>
            <a:off x="8269412" y="3945196"/>
            <a:ext cx="3922588" cy="2862322"/>
          </a:xfrm>
          <a:prstGeom prst="rect">
            <a:avLst/>
          </a:prstGeom>
        </p:spPr>
        <p:txBody>
          <a:bodyPr wrap="square">
            <a:spAutoFit/>
          </a:bodyPr>
          <a:lstStyle/>
          <a:p>
            <a:pPr marL="514350" indent="-514350">
              <a:buAutoNum type="arabicPeriod"/>
            </a:pPr>
            <a:r>
              <a:rPr lang="en-US" sz="3000" dirty="0" smtClean="0">
                <a:solidFill>
                  <a:schemeClr val="tx1">
                    <a:lumMod val="75000"/>
                    <a:lumOff val="25000"/>
                  </a:schemeClr>
                </a:solidFill>
                <a:latin typeface="Gill Sans MT" panose="020B0502020104020203" pitchFamily="34" charset="0"/>
              </a:rPr>
              <a:t>What can we learn about a city with this data source?</a:t>
            </a:r>
          </a:p>
          <a:p>
            <a:pPr marL="514350" indent="-514350">
              <a:buAutoNum type="arabicPeriod"/>
            </a:pPr>
            <a:r>
              <a:rPr lang="en-US" sz="3000" dirty="0" smtClean="0">
                <a:solidFill>
                  <a:schemeClr val="tx1">
                    <a:lumMod val="75000"/>
                    <a:lumOff val="25000"/>
                  </a:schemeClr>
                </a:solidFill>
                <a:latin typeface="Gill Sans MT" panose="020B0502020104020203" pitchFamily="34" charset="0"/>
              </a:rPr>
              <a:t>What </a:t>
            </a:r>
            <a:r>
              <a:rPr lang="en-US" sz="3000" i="1" dirty="0" smtClean="0">
                <a:solidFill>
                  <a:schemeClr val="tx1">
                    <a:lumMod val="75000"/>
                    <a:lumOff val="25000"/>
                  </a:schemeClr>
                </a:solidFill>
                <a:latin typeface="Gill Sans MT" panose="020B0502020104020203" pitchFamily="34" charset="0"/>
              </a:rPr>
              <a:t>can’t </a:t>
            </a:r>
            <a:r>
              <a:rPr lang="en-US" sz="3000" dirty="0" smtClean="0">
                <a:solidFill>
                  <a:schemeClr val="tx1">
                    <a:lumMod val="75000"/>
                    <a:lumOff val="25000"/>
                  </a:schemeClr>
                </a:solidFill>
                <a:latin typeface="Gill Sans MT" panose="020B0502020104020203" pitchFamily="34" charset="0"/>
              </a:rPr>
              <a:t>we learn about a city with this data source?</a:t>
            </a:r>
            <a:endParaRPr lang="en-US" sz="30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412347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Tree>
    <p:extLst>
      <p:ext uri="{BB962C8B-B14F-4D97-AF65-F5344CB8AC3E}">
        <p14:creationId xmlns:p14="http://schemas.microsoft.com/office/powerpoint/2010/main" val="504758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95090" y="122238"/>
            <a:ext cx="5381296" cy="6590038"/>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21020" y="700307"/>
            <a:ext cx="7587873" cy="4208024"/>
          </a:xfrm>
          <a:prstGeom prst="rect">
            <a:avLst/>
          </a:prstGeom>
          <a:ln>
            <a:solidFill>
              <a:schemeClr val="tx1"/>
            </a:solidFill>
          </a:ln>
        </p:spPr>
      </p:pic>
      <p:sp>
        <p:nvSpPr>
          <p:cNvPr id="4" name="Rectangle 3"/>
          <p:cNvSpPr/>
          <p:nvPr/>
        </p:nvSpPr>
        <p:spPr>
          <a:xfrm>
            <a:off x="0" y="4908331"/>
            <a:ext cx="6096000" cy="276999"/>
          </a:xfrm>
          <a:prstGeom prst="rect">
            <a:avLst/>
          </a:prstGeom>
        </p:spPr>
        <p:txBody>
          <a:bodyPr>
            <a:spAutoFit/>
          </a:bodyPr>
          <a:lstStyle/>
          <a:p>
            <a:r>
              <a:rPr lang="en-US" sz="1200" dirty="0"/>
              <a:t>https://data.calgary.ca/OpenData/Pages/DatasetListingAlphabetical.aspx</a:t>
            </a:r>
          </a:p>
        </p:txBody>
      </p:sp>
      <p:sp>
        <p:nvSpPr>
          <p:cNvPr id="5" name="Rectangle 4"/>
          <p:cNvSpPr/>
          <p:nvPr/>
        </p:nvSpPr>
        <p:spPr>
          <a:xfrm>
            <a:off x="10319314" y="6647103"/>
            <a:ext cx="1867242" cy="276999"/>
          </a:xfrm>
          <a:prstGeom prst="rect">
            <a:avLst/>
          </a:prstGeom>
        </p:spPr>
        <p:txBody>
          <a:bodyPr wrap="none">
            <a:spAutoFit/>
          </a:bodyPr>
          <a:lstStyle/>
          <a:p>
            <a:r>
              <a:rPr lang="en-US" sz="1200" dirty="0"/>
              <a:t>https://data.edmonton.ca/</a:t>
            </a:r>
          </a:p>
        </p:txBody>
      </p:sp>
    </p:spTree>
    <p:extLst>
      <p:ext uri="{BB962C8B-B14F-4D97-AF65-F5344CB8AC3E}">
        <p14:creationId xmlns:p14="http://schemas.microsoft.com/office/powerpoint/2010/main" val="112806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4" name="Rectangle 3"/>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133690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801" y="246511"/>
            <a:ext cx="9902756" cy="994952"/>
          </a:xfrm>
          <a:prstGeom prst="rect">
            <a:avLst/>
          </a:prstGeom>
        </p:spPr>
        <p:txBody>
          <a:bodyPr wrap="square">
            <a:spAutoFit/>
          </a:bodyPr>
          <a:lstStyle/>
          <a:p>
            <a:pPr>
              <a:lnSpc>
                <a:spcPct val="70000"/>
              </a:lnSpc>
            </a:pPr>
            <a:r>
              <a:rPr lang="en-US" sz="4000" dirty="0" smtClean="0">
                <a:solidFill>
                  <a:srgbClr val="00CCFF"/>
                </a:solidFill>
                <a:latin typeface="Bell MT" panose="02020503060305020303" pitchFamily="18" charset="0"/>
              </a:rPr>
              <a:t>using </a:t>
            </a:r>
            <a:r>
              <a:rPr lang="en-US" sz="4000" dirty="0">
                <a:solidFill>
                  <a:srgbClr val="00CCFF"/>
                </a:solidFill>
                <a:latin typeface="Bell MT" panose="02020503060305020303" pitchFamily="18" charset="0"/>
              </a:rPr>
              <a:t>GIS to analyze, understand, and </a:t>
            </a:r>
            <a:r>
              <a:rPr lang="en-US" sz="4000" dirty="0" smtClean="0">
                <a:solidFill>
                  <a:srgbClr val="00CCFF"/>
                </a:solidFill>
                <a:latin typeface="Bell MT" panose="02020503060305020303" pitchFamily="18" charset="0"/>
              </a:rPr>
              <a:t>represent:</a:t>
            </a:r>
          </a:p>
        </p:txBody>
      </p:sp>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9" name="Rectangle 8"/>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951179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801" y="246511"/>
            <a:ext cx="9902756" cy="1384995"/>
          </a:xfrm>
          <a:prstGeom prst="rect">
            <a:avLst/>
          </a:prstGeom>
        </p:spPr>
        <p:txBody>
          <a:bodyPr wrap="square">
            <a:spAutoFit/>
          </a:bodyPr>
          <a:lstStyle/>
          <a:p>
            <a:pPr>
              <a:lnSpc>
                <a:spcPct val="70000"/>
              </a:lnSpc>
            </a:pPr>
            <a:r>
              <a:rPr lang="en-US" sz="4000" dirty="0" smtClean="0">
                <a:solidFill>
                  <a:srgbClr val="00CCFF"/>
                </a:solidFill>
                <a:latin typeface="Bell MT" panose="02020503060305020303" pitchFamily="18" charset="0"/>
              </a:rPr>
              <a:t>using </a:t>
            </a:r>
            <a:r>
              <a:rPr lang="en-US" sz="4000" dirty="0">
                <a:solidFill>
                  <a:srgbClr val="00CCFF"/>
                </a:solidFill>
                <a:latin typeface="Bell MT" panose="02020503060305020303" pitchFamily="18" charset="0"/>
              </a:rPr>
              <a:t>GIS to analyze, understand, and </a:t>
            </a:r>
            <a:r>
              <a:rPr lang="en-US" sz="4000" dirty="0" smtClean="0">
                <a:solidFill>
                  <a:srgbClr val="00CCFF"/>
                </a:solidFill>
                <a:latin typeface="Bell MT" panose="02020503060305020303" pitchFamily="18" charset="0"/>
              </a:rPr>
              <a:t>represent:</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urban </a:t>
            </a:r>
            <a:r>
              <a:rPr lang="en-US" sz="4000" dirty="0">
                <a:solidFill>
                  <a:schemeClr val="tx1">
                    <a:lumMod val="75000"/>
                    <a:lumOff val="25000"/>
                  </a:schemeClr>
                </a:solidFill>
                <a:latin typeface="Bell MT" panose="02020503060305020303" pitchFamily="18" charset="0"/>
              </a:rPr>
              <a:t>form, </a:t>
            </a:r>
            <a:r>
              <a:rPr lang="en-US" sz="4000" dirty="0" smtClean="0">
                <a:solidFill>
                  <a:schemeClr val="tx1">
                    <a:lumMod val="75000"/>
                    <a:lumOff val="25000"/>
                  </a:schemeClr>
                </a:solidFill>
                <a:latin typeface="Bell MT" panose="02020503060305020303" pitchFamily="18" charset="0"/>
              </a:rPr>
              <a:t>dynamics</a:t>
            </a:r>
            <a:r>
              <a:rPr lang="en-US" sz="4000" dirty="0">
                <a:solidFill>
                  <a:schemeClr val="tx1">
                    <a:lumMod val="75000"/>
                    <a:lumOff val="25000"/>
                  </a:schemeClr>
                </a:solidFill>
                <a:latin typeface="Bell MT" panose="02020503060305020303" pitchFamily="18" charset="0"/>
              </a:rPr>
              <a:t>, and </a:t>
            </a:r>
            <a:r>
              <a:rPr lang="en-US" sz="4000" dirty="0" smtClean="0">
                <a:solidFill>
                  <a:schemeClr val="tx1">
                    <a:lumMod val="75000"/>
                    <a:lumOff val="25000"/>
                  </a:schemeClr>
                </a:solidFill>
                <a:latin typeface="Bell MT" panose="02020503060305020303" pitchFamily="18" charset="0"/>
              </a:rPr>
              <a:t>landscapes</a:t>
            </a:r>
            <a:endParaRPr lang="en-US" sz="4000" dirty="0">
              <a:solidFill>
                <a:schemeClr val="tx1">
                  <a:lumMod val="75000"/>
                  <a:lumOff val="25000"/>
                </a:schemeClr>
              </a:solidFill>
              <a:latin typeface="Bell MT" panose="02020503060305020303" pitchFamily="18" charset="0"/>
            </a:endParaRPr>
          </a:p>
        </p:txBody>
      </p:sp>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5" name="Rectangle 4"/>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2540258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801" y="246511"/>
            <a:ext cx="9902756" cy="2246769"/>
          </a:xfrm>
          <a:prstGeom prst="rect">
            <a:avLst/>
          </a:prstGeom>
        </p:spPr>
        <p:txBody>
          <a:bodyPr wrap="square">
            <a:spAutoFit/>
          </a:bodyPr>
          <a:lstStyle/>
          <a:p>
            <a:pPr>
              <a:lnSpc>
                <a:spcPct val="70000"/>
              </a:lnSpc>
            </a:pPr>
            <a:r>
              <a:rPr lang="en-US" sz="4000" dirty="0" smtClean="0">
                <a:solidFill>
                  <a:srgbClr val="00CCFF"/>
                </a:solidFill>
                <a:latin typeface="Bell MT" panose="02020503060305020303" pitchFamily="18" charset="0"/>
              </a:rPr>
              <a:t>using </a:t>
            </a:r>
            <a:r>
              <a:rPr lang="en-US" sz="4000" dirty="0">
                <a:solidFill>
                  <a:srgbClr val="00CCFF"/>
                </a:solidFill>
                <a:latin typeface="Bell MT" panose="02020503060305020303" pitchFamily="18" charset="0"/>
              </a:rPr>
              <a:t>GIS to analyze, understand, and </a:t>
            </a:r>
            <a:r>
              <a:rPr lang="en-US" sz="4000" dirty="0" smtClean="0">
                <a:solidFill>
                  <a:srgbClr val="00CCFF"/>
                </a:solidFill>
                <a:latin typeface="Bell MT" panose="02020503060305020303" pitchFamily="18" charset="0"/>
              </a:rPr>
              <a:t>represent:</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urban </a:t>
            </a:r>
            <a:r>
              <a:rPr lang="en-US" sz="4000" dirty="0">
                <a:solidFill>
                  <a:schemeClr val="tx1">
                    <a:lumMod val="75000"/>
                    <a:lumOff val="25000"/>
                  </a:schemeClr>
                </a:solidFill>
                <a:latin typeface="Bell MT" panose="02020503060305020303" pitchFamily="18" charset="0"/>
              </a:rPr>
              <a:t>form, </a:t>
            </a:r>
            <a:r>
              <a:rPr lang="en-US" sz="4000" dirty="0" smtClean="0">
                <a:solidFill>
                  <a:schemeClr val="tx1">
                    <a:lumMod val="75000"/>
                    <a:lumOff val="25000"/>
                  </a:schemeClr>
                </a:solidFill>
                <a:latin typeface="Bell MT" panose="02020503060305020303" pitchFamily="18" charset="0"/>
              </a:rPr>
              <a:t>dynamics</a:t>
            </a:r>
            <a:r>
              <a:rPr lang="en-US" sz="4000" dirty="0">
                <a:solidFill>
                  <a:schemeClr val="tx1">
                    <a:lumMod val="75000"/>
                    <a:lumOff val="25000"/>
                  </a:schemeClr>
                </a:solidFill>
                <a:latin typeface="Bell MT" panose="02020503060305020303" pitchFamily="18" charset="0"/>
              </a:rPr>
              <a:t>, and </a:t>
            </a:r>
            <a:r>
              <a:rPr lang="en-US" sz="4000" dirty="0" smtClean="0">
                <a:solidFill>
                  <a:schemeClr val="tx1">
                    <a:lumMod val="75000"/>
                    <a:lumOff val="25000"/>
                  </a:schemeClr>
                </a:solidFill>
                <a:latin typeface="Bell MT" panose="02020503060305020303" pitchFamily="18" charset="0"/>
              </a:rPr>
              <a:t>landscapes</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industrial</a:t>
            </a:r>
            <a:r>
              <a:rPr lang="en-US" sz="4000" dirty="0">
                <a:solidFill>
                  <a:schemeClr val="tx1">
                    <a:lumMod val="75000"/>
                    <a:lumOff val="25000"/>
                  </a:schemeClr>
                </a:solidFill>
                <a:latin typeface="Bell MT" panose="02020503060305020303" pitchFamily="18" charset="0"/>
              </a:rPr>
              <a:t>, commercial, residential, and demographic patterns and </a:t>
            </a:r>
            <a:r>
              <a:rPr lang="en-US" sz="4000" dirty="0" smtClean="0">
                <a:solidFill>
                  <a:schemeClr val="tx1">
                    <a:lumMod val="75000"/>
                    <a:lumOff val="25000"/>
                  </a:schemeClr>
                </a:solidFill>
                <a:latin typeface="Bell MT" panose="02020503060305020303" pitchFamily="18" charset="0"/>
              </a:rPr>
              <a:t>change</a:t>
            </a:r>
            <a:endParaRPr lang="en-US" sz="4000" dirty="0">
              <a:solidFill>
                <a:schemeClr val="tx1">
                  <a:lumMod val="75000"/>
                  <a:lumOff val="25000"/>
                </a:schemeClr>
              </a:solidFill>
              <a:latin typeface="Bell MT" panose="02020503060305020303" pitchFamily="18" charset="0"/>
            </a:endParaRPr>
          </a:p>
        </p:txBody>
      </p:sp>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6" name="Rectangle 5"/>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1590993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801" y="246511"/>
            <a:ext cx="9902756" cy="2677656"/>
          </a:xfrm>
          <a:prstGeom prst="rect">
            <a:avLst/>
          </a:prstGeom>
        </p:spPr>
        <p:txBody>
          <a:bodyPr wrap="square">
            <a:spAutoFit/>
          </a:bodyPr>
          <a:lstStyle/>
          <a:p>
            <a:pPr>
              <a:lnSpc>
                <a:spcPct val="70000"/>
              </a:lnSpc>
            </a:pPr>
            <a:r>
              <a:rPr lang="en-US" sz="4000" dirty="0" smtClean="0">
                <a:solidFill>
                  <a:srgbClr val="00CCFF"/>
                </a:solidFill>
                <a:latin typeface="Bell MT" panose="02020503060305020303" pitchFamily="18" charset="0"/>
              </a:rPr>
              <a:t>using </a:t>
            </a:r>
            <a:r>
              <a:rPr lang="en-US" sz="4000" dirty="0">
                <a:solidFill>
                  <a:srgbClr val="00CCFF"/>
                </a:solidFill>
                <a:latin typeface="Bell MT" panose="02020503060305020303" pitchFamily="18" charset="0"/>
              </a:rPr>
              <a:t>GIS to analyze, understand, and </a:t>
            </a:r>
            <a:r>
              <a:rPr lang="en-US" sz="4000" dirty="0" smtClean="0">
                <a:solidFill>
                  <a:srgbClr val="00CCFF"/>
                </a:solidFill>
                <a:latin typeface="Bell MT" panose="02020503060305020303" pitchFamily="18" charset="0"/>
              </a:rPr>
              <a:t>represent:</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urban </a:t>
            </a:r>
            <a:r>
              <a:rPr lang="en-US" sz="4000" dirty="0">
                <a:solidFill>
                  <a:schemeClr val="tx1">
                    <a:lumMod val="75000"/>
                    <a:lumOff val="25000"/>
                  </a:schemeClr>
                </a:solidFill>
                <a:latin typeface="Bell MT" panose="02020503060305020303" pitchFamily="18" charset="0"/>
              </a:rPr>
              <a:t>form, </a:t>
            </a:r>
            <a:r>
              <a:rPr lang="en-US" sz="4000" dirty="0" smtClean="0">
                <a:solidFill>
                  <a:schemeClr val="tx1">
                    <a:lumMod val="75000"/>
                    <a:lumOff val="25000"/>
                  </a:schemeClr>
                </a:solidFill>
                <a:latin typeface="Bell MT" panose="02020503060305020303" pitchFamily="18" charset="0"/>
              </a:rPr>
              <a:t>dynamics</a:t>
            </a:r>
            <a:r>
              <a:rPr lang="en-US" sz="4000" dirty="0">
                <a:solidFill>
                  <a:schemeClr val="tx1">
                    <a:lumMod val="75000"/>
                    <a:lumOff val="25000"/>
                  </a:schemeClr>
                </a:solidFill>
                <a:latin typeface="Bell MT" panose="02020503060305020303" pitchFamily="18" charset="0"/>
              </a:rPr>
              <a:t>, and </a:t>
            </a:r>
            <a:r>
              <a:rPr lang="en-US" sz="4000" dirty="0" smtClean="0">
                <a:solidFill>
                  <a:schemeClr val="tx1">
                    <a:lumMod val="75000"/>
                    <a:lumOff val="25000"/>
                  </a:schemeClr>
                </a:solidFill>
                <a:latin typeface="Bell MT" panose="02020503060305020303" pitchFamily="18" charset="0"/>
              </a:rPr>
              <a:t>landscapes</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industrial</a:t>
            </a:r>
            <a:r>
              <a:rPr lang="en-US" sz="4000" dirty="0">
                <a:solidFill>
                  <a:schemeClr val="tx1">
                    <a:lumMod val="75000"/>
                    <a:lumOff val="25000"/>
                  </a:schemeClr>
                </a:solidFill>
                <a:latin typeface="Bell MT" panose="02020503060305020303" pitchFamily="18" charset="0"/>
              </a:rPr>
              <a:t>, commercial, residential, and demographic patterns and </a:t>
            </a:r>
            <a:r>
              <a:rPr lang="en-US" sz="4000" dirty="0" smtClean="0">
                <a:solidFill>
                  <a:schemeClr val="tx1">
                    <a:lumMod val="75000"/>
                    <a:lumOff val="25000"/>
                  </a:schemeClr>
                </a:solidFill>
                <a:latin typeface="Bell MT" panose="02020503060305020303" pitchFamily="18" charset="0"/>
              </a:rPr>
              <a:t>change</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environmental processes</a:t>
            </a:r>
            <a:endParaRPr lang="en-US" sz="4000" dirty="0">
              <a:solidFill>
                <a:schemeClr val="tx1">
                  <a:lumMod val="75000"/>
                  <a:lumOff val="25000"/>
                </a:schemeClr>
              </a:solidFill>
              <a:latin typeface="Bell MT" panose="02020503060305020303" pitchFamily="18" charset="0"/>
            </a:endParaRPr>
          </a:p>
        </p:txBody>
      </p:sp>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6" name="Rectangle 5"/>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3127538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801" y="246511"/>
            <a:ext cx="9902756" cy="3580275"/>
          </a:xfrm>
          <a:prstGeom prst="rect">
            <a:avLst/>
          </a:prstGeom>
        </p:spPr>
        <p:txBody>
          <a:bodyPr wrap="square">
            <a:spAutoFit/>
          </a:bodyPr>
          <a:lstStyle/>
          <a:p>
            <a:pPr>
              <a:lnSpc>
                <a:spcPct val="70000"/>
              </a:lnSpc>
            </a:pPr>
            <a:r>
              <a:rPr lang="en-US" sz="4000" dirty="0" smtClean="0">
                <a:solidFill>
                  <a:srgbClr val="00CCFF"/>
                </a:solidFill>
                <a:latin typeface="Bell MT" panose="02020503060305020303" pitchFamily="18" charset="0"/>
              </a:rPr>
              <a:t>using </a:t>
            </a:r>
            <a:r>
              <a:rPr lang="en-US" sz="4000" dirty="0">
                <a:solidFill>
                  <a:srgbClr val="00CCFF"/>
                </a:solidFill>
                <a:latin typeface="Bell MT" panose="02020503060305020303" pitchFamily="18" charset="0"/>
              </a:rPr>
              <a:t>GIS to analyze, understand, and </a:t>
            </a:r>
            <a:r>
              <a:rPr lang="en-US" sz="4000" dirty="0" smtClean="0">
                <a:solidFill>
                  <a:srgbClr val="00CCFF"/>
                </a:solidFill>
                <a:latin typeface="Bell MT" panose="02020503060305020303" pitchFamily="18" charset="0"/>
              </a:rPr>
              <a:t>represent:</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urban </a:t>
            </a:r>
            <a:r>
              <a:rPr lang="en-US" sz="4000" dirty="0">
                <a:solidFill>
                  <a:schemeClr val="tx1">
                    <a:lumMod val="75000"/>
                    <a:lumOff val="25000"/>
                  </a:schemeClr>
                </a:solidFill>
                <a:latin typeface="Bell MT" panose="02020503060305020303" pitchFamily="18" charset="0"/>
              </a:rPr>
              <a:t>form, </a:t>
            </a:r>
            <a:r>
              <a:rPr lang="en-US" sz="4000" dirty="0" smtClean="0">
                <a:solidFill>
                  <a:schemeClr val="tx1">
                    <a:lumMod val="75000"/>
                    <a:lumOff val="25000"/>
                  </a:schemeClr>
                </a:solidFill>
                <a:latin typeface="Bell MT" panose="02020503060305020303" pitchFamily="18" charset="0"/>
              </a:rPr>
              <a:t>dynamics</a:t>
            </a:r>
            <a:r>
              <a:rPr lang="en-US" sz="4000" dirty="0">
                <a:solidFill>
                  <a:schemeClr val="tx1">
                    <a:lumMod val="75000"/>
                    <a:lumOff val="25000"/>
                  </a:schemeClr>
                </a:solidFill>
                <a:latin typeface="Bell MT" panose="02020503060305020303" pitchFamily="18" charset="0"/>
              </a:rPr>
              <a:t>, and </a:t>
            </a:r>
            <a:r>
              <a:rPr lang="en-US" sz="4000" dirty="0" smtClean="0">
                <a:solidFill>
                  <a:schemeClr val="tx1">
                    <a:lumMod val="75000"/>
                    <a:lumOff val="25000"/>
                  </a:schemeClr>
                </a:solidFill>
                <a:latin typeface="Bell MT" panose="02020503060305020303" pitchFamily="18" charset="0"/>
              </a:rPr>
              <a:t>landscapes</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industrial</a:t>
            </a:r>
            <a:r>
              <a:rPr lang="en-US" sz="4000" dirty="0">
                <a:solidFill>
                  <a:schemeClr val="tx1">
                    <a:lumMod val="75000"/>
                    <a:lumOff val="25000"/>
                  </a:schemeClr>
                </a:solidFill>
                <a:latin typeface="Bell MT" panose="02020503060305020303" pitchFamily="18" charset="0"/>
              </a:rPr>
              <a:t>, commercial, residential, and demographic patterns and </a:t>
            </a:r>
            <a:r>
              <a:rPr lang="en-US" sz="4000" dirty="0" smtClean="0">
                <a:solidFill>
                  <a:schemeClr val="tx1">
                    <a:lumMod val="75000"/>
                    <a:lumOff val="25000"/>
                  </a:schemeClr>
                </a:solidFill>
                <a:latin typeface="Bell MT" panose="02020503060305020303" pitchFamily="18" charset="0"/>
              </a:rPr>
              <a:t>change</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environmental processes</a:t>
            </a:r>
          </a:p>
          <a:p>
            <a:pPr marL="1482725" indent="-571500">
              <a:lnSpc>
                <a:spcPct val="70000"/>
              </a:lnSpc>
              <a:buFont typeface="Arial" panose="020B0604020202020204" pitchFamily="34" charset="0"/>
              <a:buChar char="•"/>
            </a:pPr>
            <a:r>
              <a:rPr lang="en-US" sz="4000" dirty="0" smtClean="0">
                <a:solidFill>
                  <a:schemeClr val="tx1">
                    <a:lumMod val="75000"/>
                    <a:lumOff val="25000"/>
                  </a:schemeClr>
                </a:solidFill>
                <a:latin typeface="Bell MT" panose="02020503060305020303" pitchFamily="18" charset="0"/>
              </a:rPr>
              <a:t>and </a:t>
            </a:r>
            <a:r>
              <a:rPr lang="en-US" sz="4000" dirty="0">
                <a:solidFill>
                  <a:schemeClr val="tx1">
                    <a:lumMod val="75000"/>
                    <a:lumOff val="25000"/>
                  </a:schemeClr>
                </a:solidFill>
                <a:latin typeface="Bell MT" panose="02020503060305020303" pitchFamily="18" charset="0"/>
              </a:rPr>
              <a:t>assist in city administration, planning, and management.</a:t>
            </a:r>
          </a:p>
        </p:txBody>
      </p:sp>
      <p:sp>
        <p:nvSpPr>
          <p:cNvPr id="8" name="Title 1"/>
          <p:cNvSpPr txBox="1">
            <a:spLocks/>
          </p:cNvSpPr>
          <p:nvPr/>
        </p:nvSpPr>
        <p:spPr>
          <a:xfrm>
            <a:off x="4894634" y="3516886"/>
            <a:ext cx="6992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Gill Sans MT" panose="020B0502020104020203" pitchFamily="34" charset="0"/>
              </a:rPr>
              <a:t>what is</a:t>
            </a:r>
            <a:endParaRPr lang="en-US" dirty="0">
              <a:solidFill>
                <a:schemeClr val="tx1">
                  <a:lumMod val="65000"/>
                  <a:lumOff val="35000"/>
                </a:schemeClr>
              </a:solidFill>
              <a:latin typeface="Gill Sans MT" panose="020B0502020104020203" pitchFamily="34" charset="0"/>
            </a:endParaRPr>
          </a:p>
        </p:txBody>
      </p:sp>
      <p:sp>
        <p:nvSpPr>
          <p:cNvPr id="6" name="Rectangle 5"/>
          <p:cNvSpPr/>
          <p:nvPr/>
        </p:nvSpPr>
        <p:spPr>
          <a:xfrm>
            <a:off x="5431678" y="4079538"/>
            <a:ext cx="5321844" cy="1015663"/>
          </a:xfrm>
          <a:prstGeom prst="rect">
            <a:avLst/>
          </a:prstGeom>
        </p:spPr>
        <p:txBody>
          <a:bodyPr wrap="square">
            <a:spAutoFit/>
          </a:bodyPr>
          <a:lstStyle/>
          <a:p>
            <a:r>
              <a:rPr lang="en-US" sz="6000" dirty="0" smtClean="0">
                <a:solidFill>
                  <a:srgbClr val="00CCFF"/>
                </a:solidFill>
                <a:latin typeface="Gill Sans MT Condensed" panose="020B0506020104020203" pitchFamily="34" charset="0"/>
              </a:rPr>
              <a:t>urban</a:t>
            </a:r>
            <a:r>
              <a:rPr lang="en-US" sz="6000" spc="-1200" dirty="0" smtClean="0">
                <a:solidFill>
                  <a:srgbClr val="00CCFF"/>
                </a:solidFill>
                <a:latin typeface="Gill Sans MT Condensed" panose="020B0506020104020203" pitchFamily="34" charset="0"/>
              </a:rPr>
              <a:t> </a:t>
            </a:r>
            <a:r>
              <a:rPr lang="en-US" sz="6000" dirty="0" smtClean="0">
                <a:solidFill>
                  <a:srgbClr val="00CCFF"/>
                </a:solidFill>
                <a:latin typeface="Gill Sans MT Condensed" panose="020B0506020104020203" pitchFamily="34" charset="0"/>
              </a:rPr>
              <a:t>GIS</a:t>
            </a:r>
            <a:r>
              <a:rPr lang="en-US" sz="4400" dirty="0" smtClean="0">
                <a:solidFill>
                  <a:schemeClr val="tx1">
                    <a:lumMod val="65000"/>
                    <a:lumOff val="35000"/>
                  </a:schemeClr>
                </a:solidFill>
                <a:latin typeface="Gill Sans MT" panose="020B0502020104020203" pitchFamily="34" charset="0"/>
              </a:rPr>
              <a:t>?</a:t>
            </a:r>
            <a:endParaRPr lang="en-US" sz="4400" dirty="0">
              <a:latin typeface="Gill Sans MT" panose="020B0502020104020203" pitchFamily="34" charset="0"/>
            </a:endParaRPr>
          </a:p>
        </p:txBody>
      </p:sp>
    </p:spTree>
    <p:extLst>
      <p:ext uri="{BB962C8B-B14F-4D97-AF65-F5344CB8AC3E}">
        <p14:creationId xmlns:p14="http://schemas.microsoft.com/office/powerpoint/2010/main" val="1648266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7724" y="38871"/>
            <a:ext cx="6884276" cy="861774"/>
          </a:xfrm>
          <a:prstGeom prst="rect">
            <a:avLst/>
          </a:prstGeom>
        </p:spPr>
        <p:txBody>
          <a:bodyPr wrap="square">
            <a:spAutoFit/>
          </a:bodyPr>
          <a:lstStyle/>
          <a:p>
            <a:pPr algn="r"/>
            <a:r>
              <a:rPr lang="en-US" sz="5000" i="1" dirty="0" smtClean="0">
                <a:solidFill>
                  <a:schemeClr val="bg1">
                    <a:lumMod val="65000"/>
                  </a:schemeClr>
                </a:solidFill>
                <a:latin typeface="Bell MT" panose="02020503060305020303" pitchFamily="18" charset="0"/>
              </a:rPr>
              <a:t>background on urban GIS</a:t>
            </a:r>
            <a:endParaRPr lang="en-US" sz="5000" i="1" dirty="0">
              <a:solidFill>
                <a:schemeClr val="bg1">
                  <a:lumMod val="65000"/>
                </a:schemeClr>
              </a:solidFill>
              <a:latin typeface="Bell MT" panose="02020503060305020303" pitchFamily="18" charset="0"/>
            </a:endParaRPr>
          </a:p>
        </p:txBody>
      </p:sp>
      <p:sp>
        <p:nvSpPr>
          <p:cNvPr id="11" name="Rectangle 10"/>
          <p:cNvSpPr/>
          <p:nvPr/>
        </p:nvSpPr>
        <p:spPr>
          <a:xfrm>
            <a:off x="766485" y="2765569"/>
            <a:ext cx="6884276" cy="861774"/>
          </a:xfrm>
          <a:prstGeom prst="rect">
            <a:avLst/>
          </a:prstGeom>
        </p:spPr>
        <p:txBody>
          <a:bodyPr wrap="square">
            <a:spAutoFit/>
          </a:bodyPr>
          <a:lstStyle/>
          <a:p>
            <a:r>
              <a:rPr lang="en-US" sz="5000" i="1" dirty="0" smtClean="0">
                <a:solidFill>
                  <a:schemeClr val="tx1">
                    <a:lumMod val="75000"/>
                    <a:lumOff val="25000"/>
                  </a:schemeClr>
                </a:solidFill>
                <a:latin typeface="Bell MT" panose="02020503060305020303" pitchFamily="18" charset="0"/>
              </a:rPr>
              <a:t>administrative stuff</a:t>
            </a:r>
            <a:endParaRPr lang="en-US" sz="5000" i="1" dirty="0">
              <a:solidFill>
                <a:schemeClr val="tx1">
                  <a:lumMod val="75000"/>
                  <a:lumOff val="25000"/>
                </a:schemeClr>
              </a:solidFill>
              <a:latin typeface="Bell MT" panose="02020503060305020303" pitchFamily="18" charset="0"/>
            </a:endParaRPr>
          </a:p>
        </p:txBody>
      </p:sp>
      <p:sp>
        <p:nvSpPr>
          <p:cNvPr id="12" name="Rectangle 11"/>
          <p:cNvSpPr/>
          <p:nvPr/>
        </p:nvSpPr>
        <p:spPr>
          <a:xfrm>
            <a:off x="2338552" y="4500513"/>
            <a:ext cx="6884276" cy="1631216"/>
          </a:xfrm>
          <a:prstGeom prst="rect">
            <a:avLst/>
          </a:prstGeom>
        </p:spPr>
        <p:txBody>
          <a:bodyPr wrap="square">
            <a:spAutoFit/>
          </a:bodyPr>
          <a:lstStyle/>
          <a:p>
            <a:pPr algn="r"/>
            <a:r>
              <a:rPr lang="en-US" sz="5000" i="1" dirty="0" smtClean="0">
                <a:solidFill>
                  <a:schemeClr val="bg1">
                    <a:lumMod val="65000"/>
                  </a:schemeClr>
                </a:solidFill>
                <a:latin typeface="Bell MT" panose="02020503060305020303" pitchFamily="18" charset="0"/>
              </a:rPr>
              <a:t>bringing it back together: our pressing questions</a:t>
            </a:r>
            <a:endParaRPr lang="en-US" sz="5000" i="1" dirty="0">
              <a:solidFill>
                <a:schemeClr val="bg1">
                  <a:lumMod val="65000"/>
                </a:schemeClr>
              </a:solidFill>
              <a:latin typeface="Bell MT" panose="02020503060305020303" pitchFamily="18" charset="0"/>
            </a:endParaRPr>
          </a:p>
        </p:txBody>
      </p:sp>
    </p:spTree>
    <p:extLst>
      <p:ext uri="{BB962C8B-B14F-4D97-AF65-F5344CB8AC3E}">
        <p14:creationId xmlns:p14="http://schemas.microsoft.com/office/powerpoint/2010/main" val="349105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771" y="1634571"/>
            <a:ext cx="5058382" cy="1015663"/>
          </a:xfrm>
          <a:prstGeom prst="rect">
            <a:avLst/>
          </a:prstGeom>
        </p:spPr>
        <p:txBody>
          <a:bodyPr wrap="square">
            <a:spAutoFit/>
          </a:bodyPr>
          <a:lstStyle/>
          <a:p>
            <a:r>
              <a:rPr lang="en-US" sz="6000" dirty="0" smtClean="0">
                <a:solidFill>
                  <a:schemeClr val="tx1">
                    <a:lumMod val="75000"/>
                    <a:lumOff val="25000"/>
                  </a:schemeClr>
                </a:solidFill>
                <a:latin typeface="Gill Sans MT" panose="020B0502020104020203" pitchFamily="34" charset="0"/>
              </a:rPr>
              <a:t>exam </a:t>
            </a:r>
            <a:r>
              <a:rPr lang="en-US" sz="6000" dirty="0" smtClean="0">
                <a:solidFill>
                  <a:schemeClr val="accent1"/>
                </a:solidFill>
                <a:latin typeface="Gill Sans MT" panose="020B0502020104020203" pitchFamily="34" charset="0"/>
              </a:rPr>
              <a:t>structure</a:t>
            </a:r>
          </a:p>
        </p:txBody>
      </p:sp>
    </p:spTree>
    <p:extLst>
      <p:ext uri="{BB962C8B-B14F-4D97-AF65-F5344CB8AC3E}">
        <p14:creationId xmlns:p14="http://schemas.microsoft.com/office/powerpoint/2010/main" val="3821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771" y="1634571"/>
            <a:ext cx="5058382" cy="1015663"/>
          </a:xfrm>
          <a:prstGeom prst="rect">
            <a:avLst/>
          </a:prstGeom>
        </p:spPr>
        <p:txBody>
          <a:bodyPr wrap="square">
            <a:spAutoFit/>
          </a:bodyPr>
          <a:lstStyle/>
          <a:p>
            <a:r>
              <a:rPr lang="en-US" sz="6000" dirty="0" smtClean="0">
                <a:solidFill>
                  <a:schemeClr val="tx1">
                    <a:lumMod val="75000"/>
                    <a:lumOff val="25000"/>
                  </a:schemeClr>
                </a:solidFill>
                <a:latin typeface="Gill Sans MT" panose="020B0502020104020203" pitchFamily="34" charset="0"/>
              </a:rPr>
              <a:t>exam </a:t>
            </a:r>
            <a:r>
              <a:rPr lang="en-US" sz="6000" dirty="0" smtClean="0">
                <a:solidFill>
                  <a:schemeClr val="accent1"/>
                </a:solidFill>
                <a:latin typeface="Gill Sans MT" panose="020B0502020104020203" pitchFamily="34" charset="0"/>
              </a:rPr>
              <a:t>structure</a:t>
            </a:r>
          </a:p>
        </p:txBody>
      </p:sp>
      <p:sp>
        <p:nvSpPr>
          <p:cNvPr id="9" name="Rectangle 8"/>
          <p:cNvSpPr/>
          <p:nvPr/>
        </p:nvSpPr>
        <p:spPr>
          <a:xfrm>
            <a:off x="1952018" y="2650234"/>
            <a:ext cx="5058382" cy="707886"/>
          </a:xfrm>
          <a:prstGeom prst="rect">
            <a:avLst/>
          </a:prstGeom>
        </p:spPr>
        <p:txBody>
          <a:bodyPr wrap="square">
            <a:spAutoFit/>
          </a:bodyPr>
          <a:lstStyle/>
          <a:p>
            <a:r>
              <a:rPr lang="en-US" sz="4000" dirty="0" smtClean="0">
                <a:solidFill>
                  <a:schemeClr val="accent2"/>
                </a:solidFill>
                <a:latin typeface="Gill Sans MT" panose="020B0502020104020203" pitchFamily="34" charset="0"/>
              </a:rPr>
              <a:t>short answer</a:t>
            </a:r>
          </a:p>
        </p:txBody>
      </p:sp>
    </p:spTree>
    <p:extLst>
      <p:ext uri="{BB962C8B-B14F-4D97-AF65-F5344CB8AC3E}">
        <p14:creationId xmlns:p14="http://schemas.microsoft.com/office/powerpoint/2010/main" val="259115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5134" y="2811325"/>
            <a:ext cx="2125133" cy="507608"/>
          </a:xfrm>
        </p:spPr>
        <p:txBody>
          <a:bodyPr>
            <a:noAutofit/>
          </a:bodyPr>
          <a:lstStyle/>
          <a:p>
            <a:pPr marL="0" indent="0">
              <a:buNone/>
            </a:pPr>
            <a:r>
              <a:rPr lang="en-US" sz="3200" dirty="0" smtClean="0">
                <a:solidFill>
                  <a:schemeClr val="accent1"/>
                </a:solidFill>
                <a:latin typeface="Gill Sans MT" panose="020B0502020104020203" pitchFamily="34" charset="0"/>
              </a:rPr>
              <a:t>computer</a:t>
            </a:r>
          </a:p>
        </p:txBody>
      </p:sp>
      <p:sp>
        <p:nvSpPr>
          <p:cNvPr id="6" name="TextBox 5"/>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Tree>
    <p:extLst>
      <p:ext uri="{BB962C8B-B14F-4D97-AF65-F5344CB8AC3E}">
        <p14:creationId xmlns:p14="http://schemas.microsoft.com/office/powerpoint/2010/main" val="821636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771" y="1634571"/>
            <a:ext cx="5058382" cy="1015663"/>
          </a:xfrm>
          <a:prstGeom prst="rect">
            <a:avLst/>
          </a:prstGeom>
        </p:spPr>
        <p:txBody>
          <a:bodyPr wrap="square">
            <a:spAutoFit/>
          </a:bodyPr>
          <a:lstStyle/>
          <a:p>
            <a:r>
              <a:rPr lang="en-US" sz="6000" dirty="0" smtClean="0">
                <a:solidFill>
                  <a:schemeClr val="tx1">
                    <a:lumMod val="75000"/>
                    <a:lumOff val="25000"/>
                  </a:schemeClr>
                </a:solidFill>
                <a:latin typeface="Gill Sans MT" panose="020B0502020104020203" pitchFamily="34" charset="0"/>
              </a:rPr>
              <a:t>exam </a:t>
            </a:r>
            <a:r>
              <a:rPr lang="en-US" sz="6000" dirty="0" smtClean="0">
                <a:solidFill>
                  <a:schemeClr val="accent1"/>
                </a:solidFill>
                <a:latin typeface="Gill Sans MT" panose="020B0502020104020203" pitchFamily="34" charset="0"/>
              </a:rPr>
              <a:t>structure</a:t>
            </a:r>
          </a:p>
        </p:txBody>
      </p:sp>
      <p:sp>
        <p:nvSpPr>
          <p:cNvPr id="9" name="Rectangle 8"/>
          <p:cNvSpPr/>
          <p:nvPr/>
        </p:nvSpPr>
        <p:spPr>
          <a:xfrm>
            <a:off x="1952018" y="2650234"/>
            <a:ext cx="5058382" cy="1323439"/>
          </a:xfrm>
          <a:prstGeom prst="rect">
            <a:avLst/>
          </a:prstGeom>
        </p:spPr>
        <p:txBody>
          <a:bodyPr wrap="square">
            <a:spAutoFit/>
          </a:bodyPr>
          <a:lstStyle/>
          <a:p>
            <a:r>
              <a:rPr lang="en-US" sz="4000" dirty="0" smtClean="0">
                <a:solidFill>
                  <a:schemeClr val="accent2"/>
                </a:solidFill>
                <a:latin typeface="Gill Sans MT" panose="020B0502020104020203" pitchFamily="34" charset="0"/>
              </a:rPr>
              <a:t>short answer</a:t>
            </a:r>
          </a:p>
          <a:p>
            <a:r>
              <a:rPr lang="en-US" sz="4000" dirty="0" smtClean="0">
                <a:solidFill>
                  <a:schemeClr val="accent2"/>
                </a:solidFill>
                <a:latin typeface="Gill Sans MT" panose="020B0502020104020203" pitchFamily="34" charset="0"/>
              </a:rPr>
              <a:t>problem-solving</a:t>
            </a:r>
          </a:p>
        </p:txBody>
      </p:sp>
    </p:spTree>
    <p:extLst>
      <p:ext uri="{BB962C8B-B14F-4D97-AF65-F5344CB8AC3E}">
        <p14:creationId xmlns:p14="http://schemas.microsoft.com/office/powerpoint/2010/main" val="3870150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8586" y="0"/>
            <a:ext cx="2243578" cy="2246769"/>
          </a:xfrm>
          <a:prstGeom prst="rect">
            <a:avLst/>
          </a:prstGeom>
        </p:spPr>
        <p:txBody>
          <a:bodyPr wrap="square">
            <a:spAutoFit/>
          </a:bodyPr>
          <a:lstStyle/>
          <a:p>
            <a:r>
              <a:rPr lang="en-US" sz="14000" dirty="0" smtClean="0">
                <a:solidFill>
                  <a:schemeClr val="accent1"/>
                </a:solidFill>
                <a:latin typeface="Gill Sans MT Ext Condensed Bold" panose="020B0902020104020203" pitchFamily="34" charset="0"/>
              </a:rPr>
              <a:t>LABS</a:t>
            </a:r>
          </a:p>
        </p:txBody>
      </p:sp>
    </p:spTree>
    <p:extLst>
      <p:ext uri="{BB962C8B-B14F-4D97-AF65-F5344CB8AC3E}">
        <p14:creationId xmlns:p14="http://schemas.microsoft.com/office/powerpoint/2010/main" val="1344324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8586" y="0"/>
            <a:ext cx="2243578" cy="2246769"/>
          </a:xfrm>
          <a:prstGeom prst="rect">
            <a:avLst/>
          </a:prstGeom>
        </p:spPr>
        <p:txBody>
          <a:bodyPr wrap="square">
            <a:spAutoFit/>
          </a:bodyPr>
          <a:lstStyle/>
          <a:p>
            <a:r>
              <a:rPr lang="en-US" sz="14000" dirty="0" smtClean="0">
                <a:solidFill>
                  <a:schemeClr val="accent1"/>
                </a:solidFill>
                <a:latin typeface="Gill Sans MT Ext Condensed Bold" panose="020B0902020104020203" pitchFamily="34" charset="0"/>
              </a:rPr>
              <a:t>LABS</a:t>
            </a:r>
          </a:p>
        </p:txBody>
      </p:sp>
      <p:sp>
        <p:nvSpPr>
          <p:cNvPr id="5" name="Rectangle 4"/>
          <p:cNvSpPr/>
          <p:nvPr/>
        </p:nvSpPr>
        <p:spPr>
          <a:xfrm>
            <a:off x="8781469" y="1431160"/>
            <a:ext cx="253069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5</a:t>
            </a:r>
            <a:r>
              <a:rPr lang="en-US" sz="6000" dirty="0" smtClean="0">
                <a:solidFill>
                  <a:schemeClr val="tx1">
                    <a:lumMod val="75000"/>
                    <a:lumOff val="25000"/>
                  </a:schemeClr>
                </a:solidFill>
                <a:latin typeface="Gill Sans MT" panose="020B0502020104020203" pitchFamily="34" charset="0"/>
              </a:rPr>
              <a:t> total</a:t>
            </a:r>
            <a:endParaRPr lang="en-US" sz="6000" dirty="0" smtClean="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132596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8586" y="0"/>
            <a:ext cx="2243578" cy="2246769"/>
          </a:xfrm>
          <a:prstGeom prst="rect">
            <a:avLst/>
          </a:prstGeom>
        </p:spPr>
        <p:txBody>
          <a:bodyPr wrap="square">
            <a:spAutoFit/>
          </a:bodyPr>
          <a:lstStyle/>
          <a:p>
            <a:r>
              <a:rPr lang="en-US" sz="14000" dirty="0" smtClean="0">
                <a:solidFill>
                  <a:schemeClr val="accent1"/>
                </a:solidFill>
                <a:latin typeface="Gill Sans MT Ext Condensed Bold" panose="020B0902020104020203" pitchFamily="34" charset="0"/>
              </a:rPr>
              <a:t>LABS</a:t>
            </a:r>
          </a:p>
        </p:txBody>
      </p:sp>
      <p:sp>
        <p:nvSpPr>
          <p:cNvPr id="8" name="Rectangle 7"/>
          <p:cNvSpPr/>
          <p:nvPr/>
        </p:nvSpPr>
        <p:spPr>
          <a:xfrm>
            <a:off x="8781469" y="1431160"/>
            <a:ext cx="253069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5</a:t>
            </a:r>
            <a:r>
              <a:rPr lang="en-US" sz="6000" dirty="0" smtClean="0">
                <a:solidFill>
                  <a:schemeClr val="tx1">
                    <a:lumMod val="75000"/>
                    <a:lumOff val="25000"/>
                  </a:schemeClr>
                </a:solidFill>
                <a:latin typeface="Gill Sans MT" panose="020B0502020104020203" pitchFamily="34" charset="0"/>
              </a:rPr>
              <a:t> total</a:t>
            </a:r>
            <a:endParaRPr lang="en-US" sz="6000" dirty="0" smtClean="0">
              <a:solidFill>
                <a:schemeClr val="accent1"/>
              </a:solidFill>
              <a:latin typeface="Gill Sans MT" panose="020B0502020104020203" pitchFamily="34" charset="0"/>
            </a:endParaRPr>
          </a:p>
        </p:txBody>
      </p:sp>
      <p:sp>
        <p:nvSpPr>
          <p:cNvPr id="6" name="Rectangle 5"/>
          <p:cNvSpPr/>
          <p:nvPr/>
        </p:nvSpPr>
        <p:spPr>
          <a:xfrm>
            <a:off x="7459227" y="4327767"/>
            <a:ext cx="3218718" cy="1938992"/>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advanced GIS skills</a:t>
            </a:r>
            <a:endParaRPr lang="en-US" sz="6000" dirty="0" smtClean="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4233702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8586" y="0"/>
            <a:ext cx="2243578" cy="2246769"/>
          </a:xfrm>
          <a:prstGeom prst="rect">
            <a:avLst/>
          </a:prstGeom>
        </p:spPr>
        <p:txBody>
          <a:bodyPr wrap="square">
            <a:spAutoFit/>
          </a:bodyPr>
          <a:lstStyle/>
          <a:p>
            <a:r>
              <a:rPr lang="en-US" sz="14000" dirty="0" smtClean="0">
                <a:solidFill>
                  <a:schemeClr val="accent1"/>
                </a:solidFill>
                <a:latin typeface="Gill Sans MT Ext Condensed Bold" panose="020B0902020104020203" pitchFamily="34" charset="0"/>
              </a:rPr>
              <a:t>LABS</a:t>
            </a:r>
          </a:p>
        </p:txBody>
      </p:sp>
      <p:sp>
        <p:nvSpPr>
          <p:cNvPr id="8" name="Rectangle 7"/>
          <p:cNvSpPr/>
          <p:nvPr/>
        </p:nvSpPr>
        <p:spPr>
          <a:xfrm>
            <a:off x="8781469" y="1431160"/>
            <a:ext cx="253069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5</a:t>
            </a:r>
            <a:r>
              <a:rPr lang="en-US" sz="6000" dirty="0" smtClean="0">
                <a:solidFill>
                  <a:schemeClr val="tx1">
                    <a:lumMod val="75000"/>
                    <a:lumOff val="25000"/>
                  </a:schemeClr>
                </a:solidFill>
                <a:latin typeface="Gill Sans MT" panose="020B0502020104020203" pitchFamily="34" charset="0"/>
              </a:rPr>
              <a:t> total</a:t>
            </a:r>
            <a:endParaRPr lang="en-US" sz="6000" dirty="0" smtClean="0">
              <a:solidFill>
                <a:schemeClr val="accent1"/>
              </a:solidFill>
              <a:latin typeface="Gill Sans MT" panose="020B0502020104020203" pitchFamily="34" charset="0"/>
            </a:endParaRPr>
          </a:p>
        </p:txBody>
      </p:sp>
      <p:sp>
        <p:nvSpPr>
          <p:cNvPr id="9" name="Rectangle 8"/>
          <p:cNvSpPr/>
          <p:nvPr/>
        </p:nvSpPr>
        <p:spPr>
          <a:xfrm>
            <a:off x="1027462" y="2446823"/>
            <a:ext cx="3218718" cy="1938992"/>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2 weeks of lab time</a:t>
            </a:r>
            <a:endParaRPr lang="en-US" sz="6000" dirty="0" smtClean="0">
              <a:solidFill>
                <a:schemeClr val="tx1">
                  <a:lumMod val="75000"/>
                  <a:lumOff val="25000"/>
                </a:schemeClr>
              </a:solidFill>
              <a:latin typeface="Gill Sans MT" panose="020B0502020104020203" pitchFamily="34" charset="0"/>
            </a:endParaRPr>
          </a:p>
        </p:txBody>
      </p:sp>
      <p:sp>
        <p:nvSpPr>
          <p:cNvPr id="10" name="Rectangle 9"/>
          <p:cNvSpPr/>
          <p:nvPr/>
        </p:nvSpPr>
        <p:spPr>
          <a:xfrm>
            <a:off x="7459227" y="4327767"/>
            <a:ext cx="3218718" cy="1938992"/>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advanced GIS skills</a:t>
            </a:r>
            <a:endParaRPr lang="en-US" sz="6000" dirty="0" smtClean="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1568079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Tree>
    <p:extLst>
      <p:ext uri="{BB962C8B-B14F-4D97-AF65-F5344CB8AC3E}">
        <p14:creationId xmlns:p14="http://schemas.microsoft.com/office/powerpoint/2010/main" val="2206971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
        <p:nvSpPr>
          <p:cNvPr id="2" name="Rectangle 1"/>
          <p:cNvSpPr/>
          <p:nvPr/>
        </p:nvSpPr>
        <p:spPr>
          <a:xfrm>
            <a:off x="-1" y="1457581"/>
            <a:ext cx="6096000" cy="2031325"/>
          </a:xfrm>
          <a:prstGeom prst="rect">
            <a:avLst/>
          </a:prstGeom>
        </p:spPr>
        <p:txBody>
          <a:bodyPr>
            <a:spAutoFit/>
          </a:bodyPr>
          <a:lstStyle/>
          <a:p>
            <a:r>
              <a:rPr lang="en-US" dirty="0" smtClean="0"/>
              <a:t>Center for Community-Engaged Learning:</a:t>
            </a:r>
          </a:p>
          <a:p>
            <a:pPr marL="461963"/>
            <a:r>
              <a:rPr lang="en-US" dirty="0" smtClean="0"/>
              <a:t>Calgary </a:t>
            </a:r>
            <a:r>
              <a:rPr lang="en-US" dirty="0"/>
              <a:t>Urban Project Society (CUPS)</a:t>
            </a:r>
          </a:p>
          <a:p>
            <a:pPr marL="461963"/>
            <a:r>
              <a:rPr lang="en-US" dirty="0"/>
              <a:t>Grow Calgary</a:t>
            </a:r>
          </a:p>
          <a:p>
            <a:pPr marL="461963"/>
            <a:r>
              <a:rPr lang="en-US" dirty="0"/>
              <a:t>Between Friends</a:t>
            </a:r>
          </a:p>
          <a:p>
            <a:pPr marL="461963"/>
            <a:r>
              <a:rPr lang="en-US" dirty="0"/>
              <a:t>Bethany Care</a:t>
            </a:r>
          </a:p>
          <a:p>
            <a:pPr marL="461963"/>
            <a:r>
              <a:rPr lang="en-US" dirty="0"/>
              <a:t>Ann &amp; Sandy Cross Conservation Area (ASCCA)</a:t>
            </a:r>
          </a:p>
          <a:p>
            <a:pPr marL="461963"/>
            <a:r>
              <a:rPr lang="en-US" dirty="0"/>
              <a:t>Wildwood Garden</a:t>
            </a:r>
          </a:p>
        </p:txBody>
      </p:sp>
    </p:spTree>
    <p:extLst>
      <p:ext uri="{BB962C8B-B14F-4D97-AF65-F5344CB8AC3E}">
        <p14:creationId xmlns:p14="http://schemas.microsoft.com/office/powerpoint/2010/main" val="2436884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
        <p:nvSpPr>
          <p:cNvPr id="6" name="Rectangle 5"/>
          <p:cNvSpPr/>
          <p:nvPr/>
        </p:nvSpPr>
        <p:spPr>
          <a:xfrm>
            <a:off x="5325167" y="46131"/>
            <a:ext cx="477169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2 per project</a:t>
            </a:r>
            <a:endParaRPr lang="en-US" sz="6000" dirty="0" smtClean="0">
              <a:solidFill>
                <a:schemeClr val="accent1"/>
              </a:solidFill>
              <a:latin typeface="Gill Sans MT" panose="020B0502020104020203" pitchFamily="34" charset="0"/>
            </a:endParaRPr>
          </a:p>
        </p:txBody>
      </p:sp>
      <p:sp>
        <p:nvSpPr>
          <p:cNvPr id="2" name="Rectangle 1"/>
          <p:cNvSpPr/>
          <p:nvPr/>
        </p:nvSpPr>
        <p:spPr>
          <a:xfrm>
            <a:off x="-1" y="1457581"/>
            <a:ext cx="6096000" cy="2031325"/>
          </a:xfrm>
          <a:prstGeom prst="rect">
            <a:avLst/>
          </a:prstGeom>
        </p:spPr>
        <p:txBody>
          <a:bodyPr>
            <a:spAutoFit/>
          </a:bodyPr>
          <a:lstStyle/>
          <a:p>
            <a:r>
              <a:rPr lang="en-US" dirty="0" smtClean="0"/>
              <a:t>Center for Community-Engaged Learning:</a:t>
            </a:r>
          </a:p>
          <a:p>
            <a:pPr marL="461963"/>
            <a:r>
              <a:rPr lang="en-US" dirty="0" smtClean="0"/>
              <a:t>Calgary </a:t>
            </a:r>
            <a:r>
              <a:rPr lang="en-US" dirty="0"/>
              <a:t>Urban Project Society (CUPS)</a:t>
            </a:r>
          </a:p>
          <a:p>
            <a:pPr marL="461963"/>
            <a:r>
              <a:rPr lang="en-US" dirty="0"/>
              <a:t>Grow Calgary</a:t>
            </a:r>
          </a:p>
          <a:p>
            <a:pPr marL="461963"/>
            <a:r>
              <a:rPr lang="en-US" dirty="0"/>
              <a:t>Between Friends</a:t>
            </a:r>
          </a:p>
          <a:p>
            <a:pPr marL="461963"/>
            <a:r>
              <a:rPr lang="en-US" dirty="0"/>
              <a:t>Bethany Care</a:t>
            </a:r>
          </a:p>
          <a:p>
            <a:pPr marL="461963"/>
            <a:r>
              <a:rPr lang="en-US" dirty="0"/>
              <a:t>Ann &amp; Sandy Cross Conservation Area (ASCCA)</a:t>
            </a:r>
          </a:p>
          <a:p>
            <a:pPr marL="461963"/>
            <a:r>
              <a:rPr lang="en-US" dirty="0"/>
              <a:t>Wildwood Garden</a:t>
            </a:r>
          </a:p>
        </p:txBody>
      </p:sp>
    </p:spTree>
    <p:extLst>
      <p:ext uri="{BB962C8B-B14F-4D97-AF65-F5344CB8AC3E}">
        <p14:creationId xmlns:p14="http://schemas.microsoft.com/office/powerpoint/2010/main" val="2800789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
        <p:nvSpPr>
          <p:cNvPr id="6" name="Rectangle 5"/>
          <p:cNvSpPr/>
          <p:nvPr/>
        </p:nvSpPr>
        <p:spPr>
          <a:xfrm>
            <a:off x="5325167" y="46131"/>
            <a:ext cx="477169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2 per project</a:t>
            </a:r>
            <a:endParaRPr lang="en-US" sz="6000" dirty="0" smtClean="0">
              <a:solidFill>
                <a:schemeClr val="accent1"/>
              </a:solidFill>
              <a:latin typeface="Gill Sans MT" panose="020B0502020104020203" pitchFamily="34" charset="0"/>
            </a:endParaRPr>
          </a:p>
        </p:txBody>
      </p:sp>
      <p:sp>
        <p:nvSpPr>
          <p:cNvPr id="11" name="Rectangle 10"/>
          <p:cNvSpPr/>
          <p:nvPr/>
        </p:nvSpPr>
        <p:spPr>
          <a:xfrm>
            <a:off x="5325167" y="1457581"/>
            <a:ext cx="548997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organization-led</a:t>
            </a:r>
            <a:endParaRPr lang="en-US" sz="6000" dirty="0" smtClean="0">
              <a:solidFill>
                <a:schemeClr val="accent1"/>
              </a:solidFill>
              <a:latin typeface="Gill Sans MT" panose="020B0502020104020203" pitchFamily="34" charset="0"/>
            </a:endParaRPr>
          </a:p>
        </p:txBody>
      </p:sp>
      <p:sp>
        <p:nvSpPr>
          <p:cNvPr id="2" name="Rectangle 1"/>
          <p:cNvSpPr/>
          <p:nvPr/>
        </p:nvSpPr>
        <p:spPr>
          <a:xfrm>
            <a:off x="-1" y="1457581"/>
            <a:ext cx="6096000" cy="2031325"/>
          </a:xfrm>
          <a:prstGeom prst="rect">
            <a:avLst/>
          </a:prstGeom>
        </p:spPr>
        <p:txBody>
          <a:bodyPr>
            <a:spAutoFit/>
          </a:bodyPr>
          <a:lstStyle/>
          <a:p>
            <a:r>
              <a:rPr lang="en-US" dirty="0" smtClean="0"/>
              <a:t>Center for Community-Engaged Learning:</a:t>
            </a:r>
          </a:p>
          <a:p>
            <a:pPr marL="461963"/>
            <a:r>
              <a:rPr lang="en-US" dirty="0" smtClean="0"/>
              <a:t>Calgary </a:t>
            </a:r>
            <a:r>
              <a:rPr lang="en-US" dirty="0"/>
              <a:t>Urban Project Society (CUPS)</a:t>
            </a:r>
          </a:p>
          <a:p>
            <a:pPr marL="461963"/>
            <a:r>
              <a:rPr lang="en-US" dirty="0"/>
              <a:t>Grow Calgary</a:t>
            </a:r>
          </a:p>
          <a:p>
            <a:pPr marL="461963"/>
            <a:r>
              <a:rPr lang="en-US" dirty="0"/>
              <a:t>Between Friends</a:t>
            </a:r>
          </a:p>
          <a:p>
            <a:pPr marL="461963"/>
            <a:r>
              <a:rPr lang="en-US" dirty="0"/>
              <a:t>Bethany Care</a:t>
            </a:r>
          </a:p>
          <a:p>
            <a:pPr marL="461963"/>
            <a:r>
              <a:rPr lang="en-US" dirty="0"/>
              <a:t>Ann &amp; Sandy Cross Conservation Area (ASCCA)</a:t>
            </a:r>
          </a:p>
          <a:p>
            <a:pPr marL="461963"/>
            <a:r>
              <a:rPr lang="en-US" dirty="0"/>
              <a:t>Wildwood Garden</a:t>
            </a:r>
          </a:p>
        </p:txBody>
      </p:sp>
    </p:spTree>
    <p:extLst>
      <p:ext uri="{BB962C8B-B14F-4D97-AF65-F5344CB8AC3E}">
        <p14:creationId xmlns:p14="http://schemas.microsoft.com/office/powerpoint/2010/main" val="2800738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
        <p:nvSpPr>
          <p:cNvPr id="6" name="Rectangle 5"/>
          <p:cNvSpPr/>
          <p:nvPr/>
        </p:nvSpPr>
        <p:spPr>
          <a:xfrm>
            <a:off x="5325167" y="46131"/>
            <a:ext cx="477169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2 per project</a:t>
            </a:r>
            <a:endParaRPr lang="en-US" sz="6000" dirty="0" smtClean="0">
              <a:solidFill>
                <a:schemeClr val="accent1"/>
              </a:solidFill>
              <a:latin typeface="Gill Sans MT" panose="020B0502020104020203" pitchFamily="34" charset="0"/>
            </a:endParaRPr>
          </a:p>
        </p:txBody>
      </p:sp>
      <p:sp>
        <p:nvSpPr>
          <p:cNvPr id="11" name="Rectangle 10"/>
          <p:cNvSpPr/>
          <p:nvPr/>
        </p:nvSpPr>
        <p:spPr>
          <a:xfrm>
            <a:off x="5325167" y="1457581"/>
            <a:ext cx="548997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organization-led</a:t>
            </a:r>
            <a:endParaRPr lang="en-US" sz="6000" dirty="0" smtClean="0">
              <a:solidFill>
                <a:schemeClr val="accent1"/>
              </a:solidFill>
              <a:latin typeface="Gill Sans MT" panose="020B0502020104020203" pitchFamily="34" charset="0"/>
            </a:endParaRPr>
          </a:p>
        </p:txBody>
      </p:sp>
      <p:sp>
        <p:nvSpPr>
          <p:cNvPr id="2" name="Rectangle 1"/>
          <p:cNvSpPr/>
          <p:nvPr/>
        </p:nvSpPr>
        <p:spPr>
          <a:xfrm>
            <a:off x="-1" y="1457581"/>
            <a:ext cx="6096000" cy="2031325"/>
          </a:xfrm>
          <a:prstGeom prst="rect">
            <a:avLst/>
          </a:prstGeom>
        </p:spPr>
        <p:txBody>
          <a:bodyPr>
            <a:spAutoFit/>
          </a:bodyPr>
          <a:lstStyle/>
          <a:p>
            <a:r>
              <a:rPr lang="en-US" dirty="0" smtClean="0"/>
              <a:t>Center for Community-Engaged Learning:</a:t>
            </a:r>
          </a:p>
          <a:p>
            <a:pPr marL="461963"/>
            <a:r>
              <a:rPr lang="en-US" dirty="0" smtClean="0"/>
              <a:t>Calgary </a:t>
            </a:r>
            <a:r>
              <a:rPr lang="en-US" dirty="0"/>
              <a:t>Urban Project Society (CUPS)</a:t>
            </a:r>
          </a:p>
          <a:p>
            <a:pPr marL="461963"/>
            <a:r>
              <a:rPr lang="en-US" dirty="0"/>
              <a:t>Grow Calgary</a:t>
            </a:r>
          </a:p>
          <a:p>
            <a:pPr marL="461963"/>
            <a:r>
              <a:rPr lang="en-US" dirty="0"/>
              <a:t>Between Friends</a:t>
            </a:r>
          </a:p>
          <a:p>
            <a:pPr marL="461963"/>
            <a:r>
              <a:rPr lang="en-US" dirty="0"/>
              <a:t>Bethany Care</a:t>
            </a:r>
          </a:p>
          <a:p>
            <a:pPr marL="461963"/>
            <a:r>
              <a:rPr lang="en-US" dirty="0"/>
              <a:t>Ann &amp; Sandy Cross Conservation Area (ASCCA)</a:t>
            </a:r>
          </a:p>
          <a:p>
            <a:pPr marL="461963"/>
            <a:r>
              <a:rPr lang="en-US" dirty="0"/>
              <a:t>Wildwood Garden</a:t>
            </a:r>
          </a:p>
        </p:txBody>
      </p:sp>
      <p:sp>
        <p:nvSpPr>
          <p:cNvPr id="8" name="Rectangle 7"/>
          <p:cNvSpPr/>
          <p:nvPr/>
        </p:nvSpPr>
        <p:spPr>
          <a:xfrm>
            <a:off x="5325165" y="2869030"/>
            <a:ext cx="6614583"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presentation &amp; paper</a:t>
            </a:r>
            <a:endParaRPr lang="en-US" sz="6000" dirty="0" smtClean="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1253930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6"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accent1"/>
                </a:solidFill>
                <a:latin typeface="Gill Sans MT" panose="020B0502020104020203" pitchFamily="34" charset="0"/>
              </a:rPr>
              <a:t>internet/email</a:t>
            </a:r>
          </a:p>
        </p:txBody>
      </p:sp>
      <p:sp>
        <p:nvSpPr>
          <p:cNvPr id="9"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Tree>
    <p:extLst>
      <p:ext uri="{BB962C8B-B14F-4D97-AF65-F5344CB8AC3E}">
        <p14:creationId xmlns:p14="http://schemas.microsoft.com/office/powerpoint/2010/main" val="156064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95655"/>
            <a:ext cx="5325170" cy="3108543"/>
          </a:xfrm>
          <a:prstGeom prst="rect">
            <a:avLst/>
          </a:prstGeom>
        </p:spPr>
        <p:txBody>
          <a:bodyPr wrap="square">
            <a:spAutoFit/>
          </a:bodyPr>
          <a:lstStyle/>
          <a:p>
            <a:pPr>
              <a:lnSpc>
                <a:spcPct val="70000"/>
              </a:lnSpc>
            </a:pPr>
            <a:r>
              <a:rPr lang="en-US" sz="14000" cap="all" dirty="0" smtClean="0">
                <a:solidFill>
                  <a:schemeClr val="accent1"/>
                </a:solidFill>
                <a:latin typeface="Gill Sans MT Ext Condensed Bold" panose="020B0902020104020203" pitchFamily="34" charset="0"/>
              </a:rPr>
              <a:t>community project</a:t>
            </a:r>
            <a:endParaRPr lang="en-US" sz="14000" cap="all" spc="300" dirty="0" smtClean="0">
              <a:solidFill>
                <a:schemeClr val="accent1"/>
              </a:solidFill>
              <a:latin typeface="Gill Sans MT Ext Condensed Bold" panose="020B0902020104020203" pitchFamily="34" charset="0"/>
            </a:endParaRPr>
          </a:p>
        </p:txBody>
      </p:sp>
      <p:sp>
        <p:nvSpPr>
          <p:cNvPr id="6" name="Rectangle 5"/>
          <p:cNvSpPr/>
          <p:nvPr/>
        </p:nvSpPr>
        <p:spPr>
          <a:xfrm>
            <a:off x="5325167" y="46131"/>
            <a:ext cx="477169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2 per project</a:t>
            </a:r>
            <a:endParaRPr lang="en-US" sz="6000" dirty="0" smtClean="0">
              <a:solidFill>
                <a:schemeClr val="accent1"/>
              </a:solidFill>
              <a:latin typeface="Gill Sans MT" panose="020B0502020104020203" pitchFamily="34" charset="0"/>
            </a:endParaRPr>
          </a:p>
        </p:txBody>
      </p:sp>
      <p:sp>
        <p:nvSpPr>
          <p:cNvPr id="11" name="Rectangle 10"/>
          <p:cNvSpPr/>
          <p:nvPr/>
        </p:nvSpPr>
        <p:spPr>
          <a:xfrm>
            <a:off x="5325167" y="1457581"/>
            <a:ext cx="5489975"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organization-led</a:t>
            </a:r>
            <a:endParaRPr lang="en-US" sz="6000" dirty="0" smtClean="0">
              <a:solidFill>
                <a:schemeClr val="accent1"/>
              </a:solidFill>
              <a:latin typeface="Gill Sans MT" panose="020B0502020104020203" pitchFamily="34" charset="0"/>
            </a:endParaRPr>
          </a:p>
        </p:txBody>
      </p:sp>
      <p:sp>
        <p:nvSpPr>
          <p:cNvPr id="2" name="Rectangle 1"/>
          <p:cNvSpPr/>
          <p:nvPr/>
        </p:nvSpPr>
        <p:spPr>
          <a:xfrm>
            <a:off x="-1" y="1457581"/>
            <a:ext cx="6096000" cy="2031325"/>
          </a:xfrm>
          <a:prstGeom prst="rect">
            <a:avLst/>
          </a:prstGeom>
        </p:spPr>
        <p:txBody>
          <a:bodyPr>
            <a:spAutoFit/>
          </a:bodyPr>
          <a:lstStyle/>
          <a:p>
            <a:r>
              <a:rPr lang="en-US" dirty="0" smtClean="0"/>
              <a:t>Center for Community-Engaged Learning:</a:t>
            </a:r>
          </a:p>
          <a:p>
            <a:pPr marL="461963"/>
            <a:r>
              <a:rPr lang="en-US" dirty="0" smtClean="0"/>
              <a:t>Calgary </a:t>
            </a:r>
            <a:r>
              <a:rPr lang="en-US" dirty="0"/>
              <a:t>Urban Project Society (CUPS)</a:t>
            </a:r>
          </a:p>
          <a:p>
            <a:pPr marL="461963"/>
            <a:r>
              <a:rPr lang="en-US" dirty="0"/>
              <a:t>Grow Calgary</a:t>
            </a:r>
          </a:p>
          <a:p>
            <a:pPr marL="461963"/>
            <a:r>
              <a:rPr lang="en-US" dirty="0"/>
              <a:t>Between Friends</a:t>
            </a:r>
          </a:p>
          <a:p>
            <a:pPr marL="461963"/>
            <a:r>
              <a:rPr lang="en-US" dirty="0"/>
              <a:t>Bethany Care</a:t>
            </a:r>
          </a:p>
          <a:p>
            <a:pPr marL="461963"/>
            <a:r>
              <a:rPr lang="en-US" dirty="0"/>
              <a:t>Ann &amp; Sandy Cross Conservation Area (ASCCA)</a:t>
            </a:r>
          </a:p>
          <a:p>
            <a:pPr marL="461963"/>
            <a:r>
              <a:rPr lang="en-US" dirty="0"/>
              <a:t>Wildwood Garden</a:t>
            </a:r>
          </a:p>
        </p:txBody>
      </p:sp>
      <p:sp>
        <p:nvSpPr>
          <p:cNvPr id="7" name="Rectangle 6"/>
          <p:cNvSpPr/>
          <p:nvPr/>
        </p:nvSpPr>
        <p:spPr>
          <a:xfrm>
            <a:off x="5325165" y="4280479"/>
            <a:ext cx="6614583" cy="1938992"/>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project descriptions at front – list 3 priorities!</a:t>
            </a:r>
            <a:endParaRPr lang="en-US" sz="6000" dirty="0" smtClean="0">
              <a:solidFill>
                <a:schemeClr val="accent1"/>
              </a:solidFill>
              <a:latin typeface="Gill Sans MT" panose="020B0502020104020203" pitchFamily="34" charset="0"/>
            </a:endParaRPr>
          </a:p>
        </p:txBody>
      </p:sp>
      <p:sp>
        <p:nvSpPr>
          <p:cNvPr id="8" name="Rectangle 7"/>
          <p:cNvSpPr/>
          <p:nvPr/>
        </p:nvSpPr>
        <p:spPr>
          <a:xfrm>
            <a:off x="5325165" y="2869030"/>
            <a:ext cx="6614583"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presentation &amp; paper</a:t>
            </a:r>
            <a:endParaRPr lang="en-US" sz="6000" dirty="0" smtClean="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3286818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7724" y="38871"/>
            <a:ext cx="6884276" cy="861774"/>
          </a:xfrm>
          <a:prstGeom prst="rect">
            <a:avLst/>
          </a:prstGeom>
        </p:spPr>
        <p:txBody>
          <a:bodyPr wrap="square">
            <a:spAutoFit/>
          </a:bodyPr>
          <a:lstStyle/>
          <a:p>
            <a:pPr algn="r"/>
            <a:r>
              <a:rPr lang="en-US" sz="5000" i="1" dirty="0" smtClean="0">
                <a:solidFill>
                  <a:schemeClr val="bg1">
                    <a:lumMod val="65000"/>
                  </a:schemeClr>
                </a:solidFill>
                <a:latin typeface="Bell MT" panose="02020503060305020303" pitchFamily="18" charset="0"/>
              </a:rPr>
              <a:t>background on urban GIS</a:t>
            </a:r>
            <a:endParaRPr lang="en-US" sz="5000" i="1" dirty="0">
              <a:solidFill>
                <a:schemeClr val="bg1">
                  <a:lumMod val="65000"/>
                </a:schemeClr>
              </a:solidFill>
              <a:latin typeface="Bell MT" panose="02020503060305020303" pitchFamily="18" charset="0"/>
            </a:endParaRPr>
          </a:p>
        </p:txBody>
      </p:sp>
      <p:sp>
        <p:nvSpPr>
          <p:cNvPr id="11" name="Rectangle 10"/>
          <p:cNvSpPr/>
          <p:nvPr/>
        </p:nvSpPr>
        <p:spPr>
          <a:xfrm>
            <a:off x="766485" y="2765569"/>
            <a:ext cx="6884276" cy="861774"/>
          </a:xfrm>
          <a:prstGeom prst="rect">
            <a:avLst/>
          </a:prstGeom>
        </p:spPr>
        <p:txBody>
          <a:bodyPr wrap="square">
            <a:spAutoFit/>
          </a:bodyPr>
          <a:lstStyle/>
          <a:p>
            <a:r>
              <a:rPr lang="en-US" sz="5000" i="1" dirty="0" smtClean="0">
                <a:solidFill>
                  <a:schemeClr val="bg1">
                    <a:lumMod val="65000"/>
                  </a:schemeClr>
                </a:solidFill>
                <a:latin typeface="Bell MT" panose="02020503060305020303" pitchFamily="18" charset="0"/>
              </a:rPr>
              <a:t>administrative stuff</a:t>
            </a:r>
            <a:endParaRPr lang="en-US" sz="5000" i="1" dirty="0">
              <a:solidFill>
                <a:schemeClr val="bg1">
                  <a:lumMod val="65000"/>
                </a:schemeClr>
              </a:solidFill>
              <a:latin typeface="Bell MT" panose="02020503060305020303" pitchFamily="18" charset="0"/>
            </a:endParaRPr>
          </a:p>
        </p:txBody>
      </p:sp>
      <p:sp>
        <p:nvSpPr>
          <p:cNvPr id="12" name="Rectangle 11"/>
          <p:cNvSpPr/>
          <p:nvPr/>
        </p:nvSpPr>
        <p:spPr>
          <a:xfrm>
            <a:off x="2338552" y="4500513"/>
            <a:ext cx="6884276" cy="1631216"/>
          </a:xfrm>
          <a:prstGeom prst="rect">
            <a:avLst/>
          </a:prstGeom>
        </p:spPr>
        <p:txBody>
          <a:bodyPr wrap="square">
            <a:spAutoFit/>
          </a:bodyPr>
          <a:lstStyle/>
          <a:p>
            <a:pPr algn="r"/>
            <a:r>
              <a:rPr lang="en-US" sz="5000" i="1" dirty="0" smtClean="0">
                <a:solidFill>
                  <a:schemeClr val="tx1">
                    <a:lumMod val="75000"/>
                    <a:lumOff val="25000"/>
                  </a:schemeClr>
                </a:solidFill>
                <a:latin typeface="Bell MT" panose="02020503060305020303" pitchFamily="18" charset="0"/>
              </a:rPr>
              <a:t>bringing it back together: our pressing questions</a:t>
            </a:r>
            <a:endParaRPr lang="en-US" sz="5000" i="1" dirty="0">
              <a:solidFill>
                <a:schemeClr val="tx1">
                  <a:lumMod val="75000"/>
                  <a:lumOff val="25000"/>
                </a:schemeClr>
              </a:solidFill>
              <a:latin typeface="Bell MT" panose="02020503060305020303" pitchFamily="18" charset="0"/>
            </a:endParaRPr>
          </a:p>
        </p:txBody>
      </p:sp>
    </p:spTree>
    <p:extLst>
      <p:ext uri="{BB962C8B-B14F-4D97-AF65-F5344CB8AC3E}">
        <p14:creationId xmlns:p14="http://schemas.microsoft.com/office/powerpoint/2010/main" val="1361233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lgar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 y="143147"/>
            <a:ext cx="7914119" cy="3916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4554" y="4365172"/>
            <a:ext cx="546746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what is ‘the urban’?</a:t>
            </a:r>
            <a:endParaRPr lang="en-US" sz="6000" dirty="0" smtClean="0">
              <a:solidFill>
                <a:schemeClr val="accent1"/>
              </a:solidFill>
              <a:latin typeface="Gill Sans MT" panose="020B0502020104020203" pitchFamily="34" charset="0"/>
            </a:endParaRPr>
          </a:p>
        </p:txBody>
      </p:sp>
      <p:sp>
        <p:nvSpPr>
          <p:cNvPr id="6" name="Rectangle 5"/>
          <p:cNvSpPr/>
          <p:nvPr/>
        </p:nvSpPr>
        <p:spPr>
          <a:xfrm>
            <a:off x="0" y="3995840"/>
            <a:ext cx="2527551" cy="276999"/>
          </a:xfrm>
          <a:prstGeom prst="rect">
            <a:avLst/>
          </a:prstGeom>
        </p:spPr>
        <p:txBody>
          <a:bodyPr wrap="none">
            <a:spAutoFit/>
          </a:bodyPr>
          <a:lstStyle/>
          <a:p>
            <a:r>
              <a:rPr lang="en-US" sz="1200" dirty="0"/>
              <a:t>http://www.cija.ca/near-you/calgary/</a:t>
            </a:r>
          </a:p>
        </p:txBody>
      </p:sp>
    </p:spTree>
    <p:extLst>
      <p:ext uri="{BB962C8B-B14F-4D97-AF65-F5344CB8AC3E}">
        <p14:creationId xmlns:p14="http://schemas.microsoft.com/office/powerpoint/2010/main" val="2046517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lgar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 y="143147"/>
            <a:ext cx="7914119" cy="3916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4554" y="4365172"/>
            <a:ext cx="546746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what is ‘the urban’?</a:t>
            </a:r>
            <a:endParaRPr lang="en-US" sz="6000" dirty="0" smtClean="0">
              <a:solidFill>
                <a:schemeClr val="accent1"/>
              </a:solidFill>
              <a:latin typeface="Gill Sans MT" panose="020B0502020104020203" pitchFamily="34" charset="0"/>
            </a:endParaRPr>
          </a:p>
        </p:txBody>
      </p:sp>
      <p:sp>
        <p:nvSpPr>
          <p:cNvPr id="16" name="Rectangle 15"/>
          <p:cNvSpPr/>
          <p:nvPr/>
        </p:nvSpPr>
        <p:spPr>
          <a:xfrm>
            <a:off x="2774731" y="5686848"/>
            <a:ext cx="780918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what makes this GIS </a:t>
            </a:r>
            <a:r>
              <a:rPr lang="en-US" sz="6000" i="1" spc="-300" dirty="0" smtClean="0">
                <a:solidFill>
                  <a:schemeClr val="tx1">
                    <a:lumMod val="75000"/>
                    <a:lumOff val="25000"/>
                  </a:schemeClr>
                </a:solidFill>
                <a:latin typeface="Gill Sans MT" panose="020B0502020104020203" pitchFamily="34" charset="0"/>
              </a:rPr>
              <a:t>urban</a:t>
            </a:r>
            <a:r>
              <a:rPr lang="en-US" sz="6000" spc="-300" dirty="0" smtClean="0">
                <a:solidFill>
                  <a:schemeClr val="tx1">
                    <a:lumMod val="75000"/>
                    <a:lumOff val="25000"/>
                  </a:schemeClr>
                </a:solidFill>
                <a:latin typeface="Gill Sans MT" panose="020B0502020104020203" pitchFamily="34" charset="0"/>
              </a:rPr>
              <a:t>?</a:t>
            </a:r>
            <a:endParaRPr lang="en-US" sz="6000" dirty="0" smtClean="0">
              <a:solidFill>
                <a:schemeClr val="accent1"/>
              </a:solidFill>
              <a:latin typeface="Gill Sans MT" panose="020B0502020104020203" pitchFamily="34" charset="0"/>
            </a:endParaRPr>
          </a:p>
        </p:txBody>
      </p:sp>
      <p:sp>
        <p:nvSpPr>
          <p:cNvPr id="6" name="Rectangle 5"/>
          <p:cNvSpPr/>
          <p:nvPr/>
        </p:nvSpPr>
        <p:spPr>
          <a:xfrm>
            <a:off x="0" y="3995840"/>
            <a:ext cx="2527551" cy="276999"/>
          </a:xfrm>
          <a:prstGeom prst="rect">
            <a:avLst/>
          </a:prstGeom>
        </p:spPr>
        <p:txBody>
          <a:bodyPr wrap="none">
            <a:spAutoFit/>
          </a:bodyPr>
          <a:lstStyle/>
          <a:p>
            <a:r>
              <a:rPr lang="en-US" sz="1200" dirty="0"/>
              <a:t>http://www.cija.ca/near-you/calgary/</a:t>
            </a:r>
          </a:p>
        </p:txBody>
      </p:sp>
    </p:spTree>
    <p:extLst>
      <p:ext uri="{BB962C8B-B14F-4D97-AF65-F5344CB8AC3E}">
        <p14:creationId xmlns:p14="http://schemas.microsoft.com/office/powerpoint/2010/main" val="614333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lgar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 y="143147"/>
            <a:ext cx="7914119" cy="3916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4554" y="4365172"/>
            <a:ext cx="546746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what is ‘the urban’?</a:t>
            </a:r>
            <a:endParaRPr lang="en-US" sz="6000" dirty="0" smtClean="0">
              <a:solidFill>
                <a:schemeClr val="accent1"/>
              </a:solidFill>
              <a:latin typeface="Gill Sans MT" panose="020B0502020104020203" pitchFamily="34" charset="0"/>
            </a:endParaRPr>
          </a:p>
        </p:txBody>
      </p:sp>
      <p:sp>
        <p:nvSpPr>
          <p:cNvPr id="16" name="Rectangle 15"/>
          <p:cNvSpPr/>
          <p:nvPr/>
        </p:nvSpPr>
        <p:spPr>
          <a:xfrm>
            <a:off x="2774731" y="5686848"/>
            <a:ext cx="7809186"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what makes this GIS </a:t>
            </a:r>
            <a:r>
              <a:rPr lang="en-US" sz="6000" i="1" spc="-300" dirty="0" smtClean="0">
                <a:solidFill>
                  <a:schemeClr val="tx1">
                    <a:lumMod val="75000"/>
                    <a:lumOff val="25000"/>
                  </a:schemeClr>
                </a:solidFill>
                <a:latin typeface="Gill Sans MT" panose="020B0502020104020203" pitchFamily="34" charset="0"/>
              </a:rPr>
              <a:t>urban</a:t>
            </a:r>
            <a:r>
              <a:rPr lang="en-US" sz="6000" spc="-300" dirty="0" smtClean="0">
                <a:solidFill>
                  <a:schemeClr val="tx1">
                    <a:lumMod val="75000"/>
                    <a:lumOff val="25000"/>
                  </a:schemeClr>
                </a:solidFill>
                <a:latin typeface="Gill Sans MT" panose="020B0502020104020203" pitchFamily="34" charset="0"/>
              </a:rPr>
              <a:t>?</a:t>
            </a:r>
            <a:endParaRPr lang="en-US" sz="6000" dirty="0" smtClean="0">
              <a:solidFill>
                <a:schemeClr val="accent1"/>
              </a:solidFill>
              <a:latin typeface="Gill Sans MT" panose="020B0502020104020203" pitchFamily="34" charset="0"/>
            </a:endParaRPr>
          </a:p>
        </p:txBody>
      </p:sp>
      <p:sp>
        <p:nvSpPr>
          <p:cNvPr id="17" name="Rectangle 16"/>
          <p:cNvSpPr/>
          <p:nvPr/>
        </p:nvSpPr>
        <p:spPr>
          <a:xfrm>
            <a:off x="7964593" y="143147"/>
            <a:ext cx="4227408" cy="4401205"/>
          </a:xfrm>
          <a:prstGeom prst="rect">
            <a:avLst/>
          </a:prstGeom>
        </p:spPr>
        <p:txBody>
          <a:bodyPr wrap="square">
            <a:spAutoFit/>
          </a:bodyPr>
          <a:lstStyle/>
          <a:p>
            <a:r>
              <a:rPr lang="en-US" sz="5600" spc="-300" dirty="0" smtClean="0">
                <a:solidFill>
                  <a:schemeClr val="tx1">
                    <a:lumMod val="75000"/>
                    <a:lumOff val="25000"/>
                  </a:schemeClr>
                </a:solidFill>
                <a:latin typeface="Gill Sans MT" panose="020B0502020104020203" pitchFamily="34" charset="0"/>
              </a:rPr>
              <a:t>what can urban GIS tell us about society, nature, politics, and economy?</a:t>
            </a:r>
            <a:endParaRPr lang="en-US" sz="5600" dirty="0" smtClean="0">
              <a:solidFill>
                <a:schemeClr val="accent1"/>
              </a:solidFill>
              <a:latin typeface="Gill Sans MT" panose="020B0502020104020203" pitchFamily="34" charset="0"/>
            </a:endParaRPr>
          </a:p>
        </p:txBody>
      </p:sp>
      <p:sp>
        <p:nvSpPr>
          <p:cNvPr id="6" name="Rectangle 5"/>
          <p:cNvSpPr/>
          <p:nvPr/>
        </p:nvSpPr>
        <p:spPr>
          <a:xfrm>
            <a:off x="0" y="3995840"/>
            <a:ext cx="2527551" cy="276999"/>
          </a:xfrm>
          <a:prstGeom prst="rect">
            <a:avLst/>
          </a:prstGeom>
        </p:spPr>
        <p:txBody>
          <a:bodyPr wrap="none">
            <a:spAutoFit/>
          </a:bodyPr>
          <a:lstStyle/>
          <a:p>
            <a:r>
              <a:rPr lang="en-US" sz="1200" dirty="0"/>
              <a:t>http://www.cija.ca/near-you/calgary/</a:t>
            </a:r>
          </a:p>
        </p:txBody>
      </p:sp>
    </p:spTree>
    <p:extLst>
      <p:ext uri="{BB962C8B-B14F-4D97-AF65-F5344CB8AC3E}">
        <p14:creationId xmlns:p14="http://schemas.microsoft.com/office/powerpoint/2010/main" val="923909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AutoShape 7"/>
          <p:cNvSpPr>
            <a:spLocks noChangeArrowheads="1"/>
          </p:cNvSpPr>
          <p:nvPr/>
        </p:nvSpPr>
        <p:spPr bwMode="auto">
          <a:xfrm>
            <a:off x="4953001" y="4905376"/>
            <a:ext cx="2209800" cy="533400"/>
          </a:xfrm>
          <a:prstGeom prst="leftRightArrow">
            <a:avLst>
              <a:gd name="adj1" fmla="val 50000"/>
              <a:gd name="adj2" fmla="val 82857"/>
            </a:avLst>
          </a:prstGeom>
          <a:solidFill>
            <a:srgbClr val="FFCC99"/>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2050" name="Picture 2" descr="http://gking.harvard.edu/files/gking/files/dataandcloudcomputing.jpg?m=1430186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7" y="3776015"/>
            <a:ext cx="4883584" cy="2748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 y="6537322"/>
            <a:ext cx="6096000" cy="292388"/>
          </a:xfrm>
          <a:prstGeom prst="rect">
            <a:avLst/>
          </a:prstGeom>
        </p:spPr>
        <p:txBody>
          <a:bodyPr>
            <a:spAutoFit/>
          </a:bodyPr>
          <a:lstStyle/>
          <a:p>
            <a:r>
              <a:rPr lang="en-US" sz="1300" dirty="0"/>
              <a:t>http://gking.harvard.edu/publications/preface-big-data-not-about-data</a:t>
            </a:r>
          </a:p>
        </p:txBody>
      </p:sp>
      <p:pic>
        <p:nvPicPr>
          <p:cNvPr id="2052" name="Picture 4" descr="https://www.iop.org/resources/topic/archive/society/img_full_66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776015"/>
            <a:ext cx="4890822" cy="2748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6524192"/>
            <a:ext cx="5107236" cy="292388"/>
          </a:xfrm>
          <a:prstGeom prst="rect">
            <a:avLst/>
          </a:prstGeom>
        </p:spPr>
        <p:txBody>
          <a:bodyPr wrap="square">
            <a:spAutoFit/>
          </a:bodyPr>
          <a:lstStyle/>
          <a:p>
            <a:r>
              <a:rPr lang="en-US" sz="1300" dirty="0"/>
              <a:t>https://www.iop.org/resources/topic/archive/society/page_66049.html</a:t>
            </a:r>
          </a:p>
        </p:txBody>
      </p:sp>
      <p:sp>
        <p:nvSpPr>
          <p:cNvPr id="10" name="Rectangle 9"/>
          <p:cNvSpPr/>
          <p:nvPr/>
        </p:nvSpPr>
        <p:spPr>
          <a:xfrm>
            <a:off x="6692936" y="259183"/>
            <a:ext cx="5325170" cy="3808735"/>
          </a:xfrm>
          <a:prstGeom prst="rect">
            <a:avLst/>
          </a:prstGeom>
        </p:spPr>
        <p:txBody>
          <a:bodyPr wrap="square">
            <a:spAutoFit/>
          </a:bodyPr>
          <a:lstStyle/>
          <a:p>
            <a:pPr algn="r">
              <a:lnSpc>
                <a:spcPct val="70000"/>
              </a:lnSpc>
            </a:pPr>
            <a:r>
              <a:rPr lang="en-US" sz="11500" cap="all" dirty="0" smtClean="0">
                <a:solidFill>
                  <a:schemeClr val="accent1"/>
                </a:solidFill>
                <a:latin typeface="Gill Sans MT Ext Condensed Bold" panose="020B0902020104020203" pitchFamily="34" charset="0"/>
              </a:rPr>
              <a:t>social construction of data</a:t>
            </a:r>
            <a:endParaRPr lang="en-US" sz="11500" cap="all" spc="300" dirty="0" smtClean="0">
              <a:solidFill>
                <a:schemeClr val="accent1"/>
              </a:solidFill>
              <a:latin typeface="Gill Sans MT Ext Condensed Bold" panose="020B0902020104020203" pitchFamily="34" charset="0"/>
            </a:endParaRPr>
          </a:p>
        </p:txBody>
      </p:sp>
    </p:spTree>
    <p:extLst>
      <p:ext uri="{BB962C8B-B14F-4D97-AF65-F5344CB8AC3E}">
        <p14:creationId xmlns:p14="http://schemas.microsoft.com/office/powerpoint/2010/main" val="1839175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AutoShape 7"/>
          <p:cNvSpPr>
            <a:spLocks noChangeArrowheads="1"/>
          </p:cNvSpPr>
          <p:nvPr/>
        </p:nvSpPr>
        <p:spPr bwMode="auto">
          <a:xfrm>
            <a:off x="4953001" y="4905376"/>
            <a:ext cx="2209800" cy="533400"/>
          </a:xfrm>
          <a:prstGeom prst="leftRightArrow">
            <a:avLst>
              <a:gd name="adj1" fmla="val 50000"/>
              <a:gd name="adj2" fmla="val 82857"/>
            </a:avLst>
          </a:prstGeom>
          <a:solidFill>
            <a:srgbClr val="FFCC99"/>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2050" name="Picture 2" descr="http://gking.harvard.edu/files/gking/files/dataandcloudcomputing.jpg?m=1430186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7" y="3776015"/>
            <a:ext cx="4883584" cy="2748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 y="6537322"/>
            <a:ext cx="6096000" cy="292388"/>
          </a:xfrm>
          <a:prstGeom prst="rect">
            <a:avLst/>
          </a:prstGeom>
        </p:spPr>
        <p:txBody>
          <a:bodyPr>
            <a:spAutoFit/>
          </a:bodyPr>
          <a:lstStyle/>
          <a:p>
            <a:r>
              <a:rPr lang="en-US" sz="1300" dirty="0"/>
              <a:t>http://gking.harvard.edu/publications/preface-big-data-not-about-data</a:t>
            </a:r>
          </a:p>
        </p:txBody>
      </p:sp>
      <p:pic>
        <p:nvPicPr>
          <p:cNvPr id="2052" name="Picture 4" descr="https://www.iop.org/resources/topic/archive/society/img_full_66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776015"/>
            <a:ext cx="4890822" cy="2748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6524192"/>
            <a:ext cx="5107236" cy="292388"/>
          </a:xfrm>
          <a:prstGeom prst="rect">
            <a:avLst/>
          </a:prstGeom>
        </p:spPr>
        <p:txBody>
          <a:bodyPr wrap="square">
            <a:spAutoFit/>
          </a:bodyPr>
          <a:lstStyle/>
          <a:p>
            <a:r>
              <a:rPr lang="en-US" sz="1300" dirty="0"/>
              <a:t>https://www.iop.org/resources/topic/archive/society/page_66049.html</a:t>
            </a:r>
          </a:p>
        </p:txBody>
      </p:sp>
      <p:sp>
        <p:nvSpPr>
          <p:cNvPr id="10" name="Rectangle 9"/>
          <p:cNvSpPr/>
          <p:nvPr/>
        </p:nvSpPr>
        <p:spPr>
          <a:xfrm>
            <a:off x="6692936" y="259183"/>
            <a:ext cx="5325170" cy="3808735"/>
          </a:xfrm>
          <a:prstGeom prst="rect">
            <a:avLst/>
          </a:prstGeom>
        </p:spPr>
        <p:txBody>
          <a:bodyPr wrap="square">
            <a:spAutoFit/>
          </a:bodyPr>
          <a:lstStyle/>
          <a:p>
            <a:pPr algn="r">
              <a:lnSpc>
                <a:spcPct val="70000"/>
              </a:lnSpc>
            </a:pPr>
            <a:r>
              <a:rPr lang="en-US" sz="11500" cap="all" dirty="0" smtClean="0">
                <a:solidFill>
                  <a:schemeClr val="accent1"/>
                </a:solidFill>
                <a:latin typeface="Gill Sans MT Ext Condensed Bold" panose="020B0902020104020203" pitchFamily="34" charset="0"/>
              </a:rPr>
              <a:t>social construction of data</a:t>
            </a:r>
            <a:endParaRPr lang="en-US" sz="11500" cap="all" spc="300" dirty="0" smtClean="0">
              <a:solidFill>
                <a:schemeClr val="accent1"/>
              </a:solidFill>
              <a:latin typeface="Gill Sans MT Ext Condensed Bold" panose="020B0902020104020203" pitchFamily="34" charset="0"/>
            </a:endParaRPr>
          </a:p>
        </p:txBody>
      </p:sp>
      <p:sp>
        <p:nvSpPr>
          <p:cNvPr id="12" name="Rectangle 11"/>
          <p:cNvSpPr/>
          <p:nvPr/>
        </p:nvSpPr>
        <p:spPr>
          <a:xfrm>
            <a:off x="195541" y="259183"/>
            <a:ext cx="349359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‘raw data’</a:t>
            </a:r>
            <a:endParaRPr lang="en-US" sz="6000" dirty="0" smtClean="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34822757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AutoShape 7"/>
          <p:cNvSpPr>
            <a:spLocks noChangeArrowheads="1"/>
          </p:cNvSpPr>
          <p:nvPr/>
        </p:nvSpPr>
        <p:spPr bwMode="auto">
          <a:xfrm>
            <a:off x="4953001" y="4905376"/>
            <a:ext cx="2209800" cy="533400"/>
          </a:xfrm>
          <a:prstGeom prst="leftRightArrow">
            <a:avLst>
              <a:gd name="adj1" fmla="val 50000"/>
              <a:gd name="adj2" fmla="val 82857"/>
            </a:avLst>
          </a:prstGeom>
          <a:solidFill>
            <a:srgbClr val="FFCC99"/>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2050" name="Picture 2" descr="http://gking.harvard.edu/files/gking/files/dataandcloudcomputing.jpg?m=1430186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7" y="3776015"/>
            <a:ext cx="4883584" cy="2748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 y="6537322"/>
            <a:ext cx="6096000" cy="292388"/>
          </a:xfrm>
          <a:prstGeom prst="rect">
            <a:avLst/>
          </a:prstGeom>
        </p:spPr>
        <p:txBody>
          <a:bodyPr>
            <a:spAutoFit/>
          </a:bodyPr>
          <a:lstStyle/>
          <a:p>
            <a:r>
              <a:rPr lang="en-US" sz="1300" dirty="0"/>
              <a:t>http://gking.harvard.edu/publications/preface-big-data-not-about-data</a:t>
            </a:r>
          </a:p>
        </p:txBody>
      </p:sp>
      <p:pic>
        <p:nvPicPr>
          <p:cNvPr id="2052" name="Picture 4" descr="https://www.iop.org/resources/topic/archive/society/img_full_66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776015"/>
            <a:ext cx="4890822" cy="2748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6524192"/>
            <a:ext cx="5107236" cy="292388"/>
          </a:xfrm>
          <a:prstGeom prst="rect">
            <a:avLst/>
          </a:prstGeom>
        </p:spPr>
        <p:txBody>
          <a:bodyPr wrap="square">
            <a:spAutoFit/>
          </a:bodyPr>
          <a:lstStyle/>
          <a:p>
            <a:r>
              <a:rPr lang="en-US" sz="1300" dirty="0"/>
              <a:t>https://www.iop.org/resources/topic/archive/society/page_66049.html</a:t>
            </a:r>
          </a:p>
        </p:txBody>
      </p:sp>
      <p:sp>
        <p:nvSpPr>
          <p:cNvPr id="10" name="Rectangle 9"/>
          <p:cNvSpPr/>
          <p:nvPr/>
        </p:nvSpPr>
        <p:spPr>
          <a:xfrm>
            <a:off x="6692936" y="259183"/>
            <a:ext cx="5325170" cy="3808735"/>
          </a:xfrm>
          <a:prstGeom prst="rect">
            <a:avLst/>
          </a:prstGeom>
        </p:spPr>
        <p:txBody>
          <a:bodyPr wrap="square">
            <a:spAutoFit/>
          </a:bodyPr>
          <a:lstStyle/>
          <a:p>
            <a:pPr algn="r">
              <a:lnSpc>
                <a:spcPct val="70000"/>
              </a:lnSpc>
            </a:pPr>
            <a:r>
              <a:rPr lang="en-US" sz="11500" cap="all" dirty="0" smtClean="0">
                <a:solidFill>
                  <a:schemeClr val="accent1"/>
                </a:solidFill>
                <a:latin typeface="Gill Sans MT Ext Condensed Bold" panose="020B0902020104020203" pitchFamily="34" charset="0"/>
              </a:rPr>
              <a:t>social construction of data</a:t>
            </a:r>
            <a:endParaRPr lang="en-US" sz="11500" cap="all" spc="300" dirty="0" smtClean="0">
              <a:solidFill>
                <a:schemeClr val="accent1"/>
              </a:solidFill>
              <a:latin typeface="Gill Sans MT Ext Condensed Bold" panose="020B0902020104020203" pitchFamily="34" charset="0"/>
            </a:endParaRPr>
          </a:p>
        </p:txBody>
      </p:sp>
      <p:sp>
        <p:nvSpPr>
          <p:cNvPr id="12" name="Rectangle 11"/>
          <p:cNvSpPr/>
          <p:nvPr/>
        </p:nvSpPr>
        <p:spPr>
          <a:xfrm>
            <a:off x="195541" y="259183"/>
            <a:ext cx="349359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‘raw data’</a:t>
            </a:r>
            <a:endParaRPr lang="en-US" sz="6000" dirty="0" smtClean="0">
              <a:solidFill>
                <a:schemeClr val="accent1"/>
              </a:solidFill>
              <a:latin typeface="Gill Sans MT" panose="020B0502020104020203" pitchFamily="34" charset="0"/>
            </a:endParaRPr>
          </a:p>
        </p:txBody>
      </p:sp>
      <p:sp>
        <p:nvSpPr>
          <p:cNvPr id="14" name="Rectangle 13"/>
          <p:cNvSpPr/>
          <p:nvPr/>
        </p:nvSpPr>
        <p:spPr>
          <a:xfrm>
            <a:off x="195541" y="1909503"/>
            <a:ext cx="6614100" cy="1015663"/>
          </a:xfrm>
          <a:prstGeom prst="rect">
            <a:avLst/>
          </a:prstGeom>
        </p:spPr>
        <p:txBody>
          <a:bodyPr wrap="square">
            <a:spAutoFit/>
          </a:bodyPr>
          <a:lstStyle/>
          <a:p>
            <a:r>
              <a:rPr lang="en-US" sz="6000" spc="-300" dirty="0" smtClean="0">
                <a:solidFill>
                  <a:schemeClr val="tx1">
                    <a:lumMod val="75000"/>
                    <a:lumOff val="25000"/>
                  </a:schemeClr>
                </a:solidFill>
                <a:latin typeface="Gill Sans MT" panose="020B0502020104020203" pitchFamily="34" charset="0"/>
              </a:rPr>
              <a:t>access, use, implications</a:t>
            </a:r>
            <a:endParaRPr lang="en-US" sz="6000" dirty="0" smtClean="0">
              <a:solidFill>
                <a:schemeClr val="accent1"/>
              </a:solidFill>
              <a:latin typeface="Gill Sans MT" panose="020B0502020104020203" pitchFamily="34" charset="0"/>
            </a:endParaRPr>
          </a:p>
        </p:txBody>
      </p:sp>
    </p:spTree>
    <p:extLst>
      <p:ext uri="{BB962C8B-B14F-4D97-AF65-F5344CB8AC3E}">
        <p14:creationId xmlns:p14="http://schemas.microsoft.com/office/powerpoint/2010/main" val="659946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AutoShape 7"/>
          <p:cNvSpPr>
            <a:spLocks noChangeArrowheads="1"/>
          </p:cNvSpPr>
          <p:nvPr/>
        </p:nvSpPr>
        <p:spPr bwMode="auto">
          <a:xfrm>
            <a:off x="3633566" y="5468160"/>
            <a:ext cx="1089021" cy="153171"/>
          </a:xfrm>
          <a:prstGeom prst="leftRightArrow">
            <a:avLst>
              <a:gd name="adj1" fmla="val 50000"/>
              <a:gd name="adj2" fmla="val 82857"/>
            </a:avLst>
          </a:prstGeom>
          <a:solidFill>
            <a:srgbClr val="FFCC99"/>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2050" name="Picture 2" descr="http://gking.harvard.edu/files/gking/files/dataandcloudcomputing.jpg?m=14301862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199" y="4909969"/>
            <a:ext cx="2406699" cy="13543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iop.org/resources/topic/archive/society/img_full_66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255" y="4790990"/>
            <a:ext cx="2410266" cy="13543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84918" y="3083103"/>
            <a:ext cx="2624319" cy="1708160"/>
          </a:xfrm>
          <a:prstGeom prst="rect">
            <a:avLst/>
          </a:prstGeom>
        </p:spPr>
        <p:txBody>
          <a:bodyPr wrap="square">
            <a:spAutoFit/>
          </a:bodyPr>
          <a:lstStyle/>
          <a:p>
            <a:pPr algn="r">
              <a:lnSpc>
                <a:spcPct val="70000"/>
              </a:lnSpc>
            </a:pPr>
            <a:r>
              <a:rPr lang="en-US" sz="5000" cap="all" dirty="0" smtClean="0">
                <a:solidFill>
                  <a:schemeClr val="accent1"/>
                </a:solidFill>
                <a:latin typeface="Gill Sans MT Ext Condensed Bold" panose="020B0902020104020203" pitchFamily="34" charset="0"/>
              </a:rPr>
              <a:t>social construction of data</a:t>
            </a:r>
            <a:endParaRPr lang="en-US" sz="5000" cap="all" spc="300" dirty="0" smtClean="0">
              <a:solidFill>
                <a:schemeClr val="accent1"/>
              </a:solidFill>
              <a:latin typeface="Gill Sans MT Ext Condensed Bold" panose="020B0902020104020203" pitchFamily="34" charset="0"/>
            </a:endParaRPr>
          </a:p>
        </p:txBody>
      </p:sp>
      <p:sp>
        <p:nvSpPr>
          <p:cNvPr id="12" name="Rectangle 11"/>
          <p:cNvSpPr/>
          <p:nvPr/>
        </p:nvSpPr>
        <p:spPr>
          <a:xfrm>
            <a:off x="1205199" y="3691195"/>
            <a:ext cx="1721691" cy="553998"/>
          </a:xfrm>
          <a:prstGeom prst="rect">
            <a:avLst/>
          </a:prstGeom>
        </p:spPr>
        <p:txBody>
          <a:bodyPr wrap="square">
            <a:spAutoFit/>
          </a:bodyPr>
          <a:lstStyle/>
          <a:p>
            <a:r>
              <a:rPr lang="en-US" sz="3000" spc="-300" dirty="0" smtClean="0">
                <a:solidFill>
                  <a:schemeClr val="tx1">
                    <a:lumMod val="75000"/>
                    <a:lumOff val="25000"/>
                  </a:schemeClr>
                </a:solidFill>
                <a:latin typeface="Gill Sans MT" panose="020B0502020104020203" pitchFamily="34" charset="0"/>
              </a:rPr>
              <a:t>‘raw data’</a:t>
            </a:r>
            <a:endParaRPr lang="en-US" sz="3000" dirty="0" smtClean="0">
              <a:solidFill>
                <a:schemeClr val="accent1"/>
              </a:solidFill>
              <a:latin typeface="Gill Sans MT" panose="020B0502020104020203" pitchFamily="34" charset="0"/>
            </a:endParaRPr>
          </a:p>
        </p:txBody>
      </p:sp>
      <p:sp>
        <p:nvSpPr>
          <p:cNvPr id="14" name="Rectangle 13"/>
          <p:cNvSpPr/>
          <p:nvPr/>
        </p:nvSpPr>
        <p:spPr>
          <a:xfrm>
            <a:off x="1205199" y="4355971"/>
            <a:ext cx="3259522" cy="553998"/>
          </a:xfrm>
          <a:prstGeom prst="rect">
            <a:avLst/>
          </a:prstGeom>
        </p:spPr>
        <p:txBody>
          <a:bodyPr wrap="square">
            <a:spAutoFit/>
          </a:bodyPr>
          <a:lstStyle/>
          <a:p>
            <a:r>
              <a:rPr lang="en-US" sz="3000" spc="-300" dirty="0" smtClean="0">
                <a:solidFill>
                  <a:schemeClr val="tx1">
                    <a:lumMod val="75000"/>
                    <a:lumOff val="25000"/>
                  </a:schemeClr>
                </a:solidFill>
                <a:latin typeface="Gill Sans MT" panose="020B0502020104020203" pitchFamily="34" charset="0"/>
              </a:rPr>
              <a:t>access, use, implications</a:t>
            </a:r>
            <a:endParaRPr lang="en-US" sz="3000" dirty="0" smtClean="0">
              <a:solidFill>
                <a:schemeClr val="accent1"/>
              </a:solidFill>
              <a:latin typeface="Gill Sans MT" panose="020B0502020104020203" pitchFamily="34" charset="0"/>
            </a:endParaRPr>
          </a:p>
        </p:txBody>
      </p:sp>
      <p:pic>
        <p:nvPicPr>
          <p:cNvPr id="1034" name="Picture 10" descr="http://www.free-icons-download.net/images/cloud-icon-72728.png"/>
          <p:cNvPicPr>
            <a:picLocks noChangeAspect="1" noChangeArrowheads="1"/>
          </p:cNvPicPr>
          <p:nvPr/>
        </p:nvPicPr>
        <p:blipFill rotWithShape="1">
          <a:blip r:embed="rId5">
            <a:extLst>
              <a:ext uri="{28A0092B-C50C-407E-A947-70E740481C1C}">
                <a14:useLocalDpi xmlns:a14="http://schemas.microsoft.com/office/drawing/2010/main" val="0"/>
              </a:ext>
            </a:extLst>
          </a:blip>
          <a:srcRect l="18335" t="31977" r="17323" b="28943"/>
          <a:stretch/>
        </p:blipFill>
        <p:spPr bwMode="auto">
          <a:xfrm>
            <a:off x="-139831" y="1371208"/>
            <a:ext cx="9305354" cy="565171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92936" y="259183"/>
            <a:ext cx="5325170" cy="1331134"/>
          </a:xfrm>
          <a:prstGeom prst="rect">
            <a:avLst/>
          </a:prstGeom>
        </p:spPr>
        <p:txBody>
          <a:bodyPr wrap="square">
            <a:spAutoFit/>
          </a:bodyPr>
          <a:lstStyle/>
          <a:p>
            <a:pPr algn="r">
              <a:lnSpc>
                <a:spcPct val="70000"/>
              </a:lnSpc>
            </a:pPr>
            <a:r>
              <a:rPr lang="en-US" sz="11500" cap="all" dirty="0" smtClean="0">
                <a:solidFill>
                  <a:schemeClr val="accent1"/>
                </a:solidFill>
                <a:latin typeface="Gill Sans MT Ext Condensed Bold" panose="020B0902020104020203" pitchFamily="34" charset="0"/>
              </a:rPr>
              <a:t>critical GIS</a:t>
            </a:r>
            <a:endParaRPr lang="en-US" sz="11500" cap="all" spc="300" dirty="0" smtClean="0">
              <a:solidFill>
                <a:schemeClr val="accent1"/>
              </a:solidFill>
              <a:latin typeface="Gill Sans MT Ext Condensed Bold" panose="020B0902020104020203" pitchFamily="34" charset="0"/>
            </a:endParaRPr>
          </a:p>
        </p:txBody>
      </p:sp>
    </p:spTree>
    <p:extLst>
      <p:ext uri="{BB962C8B-B14F-4D97-AF65-F5344CB8AC3E}">
        <p14:creationId xmlns:p14="http://schemas.microsoft.com/office/powerpoint/2010/main" val="3464474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4240" y="522421"/>
            <a:ext cx="5318910" cy="707886"/>
          </a:xfrm>
          <a:prstGeom prst="rect">
            <a:avLst/>
          </a:prstGeom>
          <a:noFill/>
        </p:spPr>
        <p:txBody>
          <a:bodyPr wrap="square" rtlCol="0">
            <a:spAutoFit/>
          </a:bodyPr>
          <a:lstStyle/>
          <a:p>
            <a:pPr algn="r"/>
            <a:r>
              <a:rPr lang="en-US" sz="4000" cap="all" dirty="0" smtClean="0">
                <a:solidFill>
                  <a:schemeClr val="accent2"/>
                </a:solidFill>
                <a:latin typeface="Gill Sans MT" panose="020B0502020104020203" pitchFamily="34" charset="0"/>
              </a:rPr>
              <a:t>any questions?</a:t>
            </a:r>
            <a:endParaRPr lang="en-US" sz="4000" cap="all" dirty="0">
              <a:solidFill>
                <a:schemeClr val="accent2"/>
              </a:solidFill>
              <a:latin typeface="Gill Sans MT" panose="020B0502020104020203" pitchFamily="34" charset="0"/>
            </a:endParaRPr>
          </a:p>
        </p:txBody>
      </p:sp>
      <p:sp>
        <p:nvSpPr>
          <p:cNvPr id="7" name="Title 1"/>
          <p:cNvSpPr txBox="1">
            <a:spLocks/>
          </p:cNvSpPr>
          <p:nvPr/>
        </p:nvSpPr>
        <p:spPr>
          <a:xfrm>
            <a:off x="0" y="5160579"/>
            <a:ext cx="9144000" cy="16974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2388" algn="l">
              <a:lnSpc>
                <a:spcPct val="80000"/>
              </a:lnSpc>
            </a:pPr>
            <a:r>
              <a:rPr lang="en-US" sz="3000" dirty="0" smtClean="0">
                <a:solidFill>
                  <a:schemeClr val="tx1">
                    <a:lumMod val="65000"/>
                    <a:lumOff val="35000"/>
                  </a:schemeClr>
                </a:solidFill>
                <a:latin typeface="Corbel" panose="020B0503020204020204" pitchFamily="34" charset="0"/>
              </a:rPr>
              <a:t>Dr. Ryan Burns</a:t>
            </a:r>
          </a:p>
          <a:p>
            <a:pPr marL="52388" algn="l">
              <a:lnSpc>
                <a:spcPct val="80000"/>
              </a:lnSpc>
            </a:pPr>
            <a:r>
              <a:rPr lang="en-US" sz="3000" dirty="0" smtClean="0">
                <a:solidFill>
                  <a:srgbClr val="00B0F0"/>
                </a:solidFill>
                <a:latin typeface="Corbel" panose="020B0503020204020204" pitchFamily="34" charset="0"/>
              </a:rPr>
              <a:t>Department of Geography</a:t>
            </a:r>
          </a:p>
          <a:p>
            <a:pPr marL="52388" algn="l">
              <a:lnSpc>
                <a:spcPct val="80000"/>
              </a:lnSpc>
            </a:pPr>
            <a:r>
              <a:rPr lang="en-US" sz="3000" dirty="0" smtClean="0">
                <a:solidFill>
                  <a:srgbClr val="00B0F0"/>
                </a:solidFill>
                <a:latin typeface="Corbel" panose="020B0503020204020204" pitchFamily="34" charset="0"/>
              </a:rPr>
              <a:t>Fall 2016</a:t>
            </a:r>
          </a:p>
          <a:p>
            <a:pPr marL="52388" algn="l">
              <a:lnSpc>
                <a:spcPct val="80000"/>
              </a:lnSpc>
            </a:pPr>
            <a:r>
              <a:rPr lang="en-US" sz="3000" dirty="0" smtClean="0">
                <a:solidFill>
                  <a:srgbClr val="00B0F0"/>
                </a:solidFill>
                <a:latin typeface="Corbel" panose="020B0503020204020204" pitchFamily="34" charset="0"/>
              </a:rPr>
              <a:t>burnsr77@gmail.com</a:t>
            </a:r>
          </a:p>
        </p:txBody>
      </p:sp>
      <p:sp>
        <p:nvSpPr>
          <p:cNvPr id="2" name="Rectangle 1"/>
          <p:cNvSpPr/>
          <p:nvPr/>
        </p:nvSpPr>
        <p:spPr>
          <a:xfrm>
            <a:off x="9220878" y="5531015"/>
            <a:ext cx="2922275" cy="276999"/>
          </a:xfrm>
          <a:prstGeom prst="rect">
            <a:avLst/>
          </a:prstGeom>
        </p:spPr>
        <p:txBody>
          <a:bodyPr wrap="none">
            <a:spAutoFit/>
          </a:bodyPr>
          <a:lstStyle/>
          <a:p>
            <a:r>
              <a:rPr lang="en-US" sz="1200" dirty="0"/>
              <a:t>http://</a:t>
            </a:r>
            <a:r>
              <a:rPr lang="en-US" sz="1200" dirty="0" smtClean="0"/>
              <a:t>meipokwan.org/Gallery/STPaths.htm</a:t>
            </a:r>
            <a:endParaRPr lang="en-US" sz="1200" dirty="0"/>
          </a:p>
        </p:txBody>
      </p:sp>
      <p:pic>
        <p:nvPicPr>
          <p:cNvPr id="2050" name="Picture 2" descr="Path 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964" y="77236"/>
            <a:ext cx="6858000" cy="548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8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11"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tx1">
                    <a:lumMod val="75000"/>
                    <a:lumOff val="25000"/>
                  </a:schemeClr>
                </a:solidFill>
                <a:latin typeface="Gill Sans MT" panose="020B0502020104020203" pitchFamily="34" charset="0"/>
              </a:rPr>
              <a:t>internet/email</a:t>
            </a:r>
          </a:p>
        </p:txBody>
      </p:sp>
      <p:sp>
        <p:nvSpPr>
          <p:cNvPr id="12" name="Content Placeholder 1"/>
          <p:cNvSpPr txBox="1">
            <a:spLocks/>
          </p:cNvSpPr>
          <p:nvPr/>
        </p:nvSpPr>
        <p:spPr>
          <a:xfrm>
            <a:off x="825499" y="1703169"/>
            <a:ext cx="3043768" cy="8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solidFill>
                  <a:schemeClr val="accent1"/>
                </a:solidFill>
                <a:latin typeface="Gill Sans MT" panose="020B0502020104020203" pitchFamily="34" charset="0"/>
              </a:rPr>
              <a:t>smart phone</a:t>
            </a:r>
          </a:p>
          <a:p>
            <a:pPr marL="0" indent="0">
              <a:spcBef>
                <a:spcPts val="0"/>
              </a:spcBef>
              <a:buFont typeface="Arial" panose="020B0604020202020204" pitchFamily="34" charset="0"/>
              <a:buNone/>
            </a:pPr>
            <a:r>
              <a:rPr lang="en-US" sz="2400" dirty="0" smtClean="0">
                <a:solidFill>
                  <a:schemeClr val="accent1"/>
                </a:solidFill>
                <a:latin typeface="Gill Sans MT" panose="020B0502020104020203" pitchFamily="34" charset="0"/>
              </a:rPr>
              <a:t>(iPhone, Android, etc.)</a:t>
            </a:r>
          </a:p>
        </p:txBody>
      </p:sp>
      <p:sp>
        <p:nvSpPr>
          <p:cNvPr id="13"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Tree>
    <p:extLst>
      <p:ext uri="{BB962C8B-B14F-4D97-AF65-F5344CB8AC3E}">
        <p14:creationId xmlns:p14="http://schemas.microsoft.com/office/powerpoint/2010/main" val="157094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13"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tx1">
                    <a:lumMod val="75000"/>
                    <a:lumOff val="25000"/>
                  </a:schemeClr>
                </a:solidFill>
                <a:latin typeface="Gill Sans MT" panose="020B0502020104020203" pitchFamily="34" charset="0"/>
              </a:rPr>
              <a:t>internet/email</a:t>
            </a:r>
          </a:p>
        </p:txBody>
      </p:sp>
      <p:sp>
        <p:nvSpPr>
          <p:cNvPr id="14" name="Content Placeholder 1"/>
          <p:cNvSpPr txBox="1">
            <a:spLocks/>
          </p:cNvSpPr>
          <p:nvPr/>
        </p:nvSpPr>
        <p:spPr>
          <a:xfrm>
            <a:off x="825499" y="1703169"/>
            <a:ext cx="3043768" cy="8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smart phone</a:t>
            </a:r>
          </a:p>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(iPhone, Android, etc.)</a:t>
            </a:r>
          </a:p>
        </p:txBody>
      </p:sp>
      <p:sp>
        <p:nvSpPr>
          <p:cNvPr id="15"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
        <p:nvSpPr>
          <p:cNvPr id="16" name="Content Placeholder 1"/>
          <p:cNvSpPr txBox="1">
            <a:spLocks/>
          </p:cNvSpPr>
          <p:nvPr/>
        </p:nvSpPr>
        <p:spPr>
          <a:xfrm>
            <a:off x="8411631" y="4307063"/>
            <a:ext cx="3517610" cy="128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accent1"/>
                </a:solidFill>
                <a:latin typeface="Gill Sans MT" panose="020B0502020104020203" pitchFamily="34" charset="0"/>
              </a:rPr>
              <a:t>social </a:t>
            </a:r>
            <a:r>
              <a:rPr lang="en-US" sz="2400" dirty="0">
                <a:solidFill>
                  <a:schemeClr val="accent1"/>
                </a:solidFill>
                <a:latin typeface="Gill Sans MT" panose="020B0502020104020203" pitchFamily="34" charset="0"/>
              </a:rPr>
              <a:t>media (Facebook, Twitter, Instagram, LinkedIn, Snapchat, </a:t>
            </a:r>
            <a:r>
              <a:rPr lang="en-US" sz="2400" dirty="0" err="1">
                <a:solidFill>
                  <a:schemeClr val="accent1"/>
                </a:solidFill>
                <a:latin typeface="Gill Sans MT" panose="020B0502020104020203" pitchFamily="34" charset="0"/>
              </a:rPr>
              <a:t>YikYak</a:t>
            </a:r>
            <a:r>
              <a:rPr lang="en-US" sz="2400" dirty="0">
                <a:solidFill>
                  <a:schemeClr val="accent1"/>
                </a:solidFill>
                <a:latin typeface="Gill Sans MT" panose="020B0502020104020203" pitchFamily="34" charset="0"/>
              </a:rPr>
              <a:t>)</a:t>
            </a:r>
          </a:p>
        </p:txBody>
      </p:sp>
    </p:spTree>
    <p:extLst>
      <p:ext uri="{BB962C8B-B14F-4D97-AF65-F5344CB8AC3E}">
        <p14:creationId xmlns:p14="http://schemas.microsoft.com/office/powerpoint/2010/main" val="20513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16" name="Content Placeholder 1"/>
          <p:cNvSpPr txBox="1">
            <a:spLocks/>
          </p:cNvSpPr>
          <p:nvPr/>
        </p:nvSpPr>
        <p:spPr>
          <a:xfrm>
            <a:off x="0" y="4425204"/>
            <a:ext cx="5228168" cy="2432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smtClean="0">
                <a:solidFill>
                  <a:schemeClr val="accent1"/>
                </a:solidFill>
                <a:latin typeface="Gill Sans MT" panose="020B0502020104020203" pitchFamily="34" charset="0"/>
              </a:rPr>
              <a:t>online </a:t>
            </a:r>
            <a:r>
              <a:rPr lang="en-US" sz="4200" dirty="0">
                <a:solidFill>
                  <a:schemeClr val="accent1"/>
                </a:solidFill>
                <a:latin typeface="Gill Sans MT" panose="020B0502020104020203" pitchFamily="34" charset="0"/>
              </a:rPr>
              <a:t>mapping technology (Google Earth/Maps, Yelp, </a:t>
            </a:r>
            <a:r>
              <a:rPr lang="en-US" sz="4200" dirty="0" err="1">
                <a:solidFill>
                  <a:schemeClr val="accent1"/>
                </a:solidFill>
                <a:latin typeface="Gill Sans MT" panose="020B0502020104020203" pitchFamily="34" charset="0"/>
              </a:rPr>
              <a:t>FourSquare</a:t>
            </a:r>
            <a:r>
              <a:rPr lang="en-US" sz="4200" dirty="0">
                <a:solidFill>
                  <a:schemeClr val="accent1"/>
                </a:solidFill>
                <a:latin typeface="Gill Sans MT" panose="020B0502020104020203" pitchFamily="34" charset="0"/>
              </a:rPr>
              <a:t>)</a:t>
            </a:r>
          </a:p>
        </p:txBody>
      </p:sp>
      <p:sp>
        <p:nvSpPr>
          <p:cNvPr id="17"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tx1">
                    <a:lumMod val="75000"/>
                    <a:lumOff val="25000"/>
                  </a:schemeClr>
                </a:solidFill>
                <a:latin typeface="Gill Sans MT" panose="020B0502020104020203" pitchFamily="34" charset="0"/>
              </a:rPr>
              <a:t>internet/email</a:t>
            </a:r>
          </a:p>
        </p:txBody>
      </p:sp>
      <p:sp>
        <p:nvSpPr>
          <p:cNvPr id="18" name="Content Placeholder 1"/>
          <p:cNvSpPr txBox="1">
            <a:spLocks/>
          </p:cNvSpPr>
          <p:nvPr/>
        </p:nvSpPr>
        <p:spPr>
          <a:xfrm>
            <a:off x="825499" y="1703169"/>
            <a:ext cx="3043768" cy="8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smart phone</a:t>
            </a:r>
          </a:p>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(iPhone, Android, etc.)</a:t>
            </a:r>
          </a:p>
        </p:txBody>
      </p:sp>
      <p:sp>
        <p:nvSpPr>
          <p:cNvPr id="19"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
        <p:nvSpPr>
          <p:cNvPr id="20" name="Content Placeholder 1"/>
          <p:cNvSpPr txBox="1">
            <a:spLocks/>
          </p:cNvSpPr>
          <p:nvPr/>
        </p:nvSpPr>
        <p:spPr>
          <a:xfrm>
            <a:off x="8411631" y="4307063"/>
            <a:ext cx="3517610" cy="128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latin typeface="Gill Sans MT" panose="020B0502020104020203" pitchFamily="34" charset="0"/>
              </a:rPr>
              <a:t>social </a:t>
            </a:r>
            <a:r>
              <a:rPr lang="en-US" sz="2400" dirty="0">
                <a:solidFill>
                  <a:schemeClr val="tx1">
                    <a:lumMod val="75000"/>
                    <a:lumOff val="25000"/>
                  </a:schemeClr>
                </a:solidFill>
                <a:latin typeface="Gill Sans MT" panose="020B0502020104020203" pitchFamily="34" charset="0"/>
              </a:rPr>
              <a:t>media (Facebook, Twitter, Instagram, LinkedIn, Snapchat, </a:t>
            </a:r>
            <a:r>
              <a:rPr lang="en-US" sz="2400" dirty="0" err="1">
                <a:solidFill>
                  <a:schemeClr val="tx1">
                    <a:lumMod val="75000"/>
                    <a:lumOff val="25000"/>
                  </a:schemeClr>
                </a:solidFill>
                <a:latin typeface="Gill Sans MT" panose="020B0502020104020203" pitchFamily="34" charset="0"/>
              </a:rPr>
              <a:t>YikYak</a:t>
            </a:r>
            <a:r>
              <a:rPr lang="en-US" sz="2400" dirty="0">
                <a:solidFill>
                  <a:schemeClr val="tx1">
                    <a:lumMod val="75000"/>
                    <a:lumOff val="25000"/>
                  </a:schemeClr>
                </a:solidFill>
                <a:latin typeface="Gill Sans MT" panose="020B0502020104020203" pitchFamily="34" charset="0"/>
              </a:rPr>
              <a:t>)</a:t>
            </a:r>
          </a:p>
        </p:txBody>
      </p:sp>
    </p:spTree>
    <p:extLst>
      <p:ext uri="{BB962C8B-B14F-4D97-AF65-F5344CB8AC3E}">
        <p14:creationId xmlns:p14="http://schemas.microsoft.com/office/powerpoint/2010/main" val="89692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12" name="Content Placeholder 1"/>
          <p:cNvSpPr txBox="1">
            <a:spLocks/>
          </p:cNvSpPr>
          <p:nvPr/>
        </p:nvSpPr>
        <p:spPr>
          <a:xfrm>
            <a:off x="7852833" y="154643"/>
            <a:ext cx="4318002" cy="13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accent1"/>
                </a:solidFill>
                <a:latin typeface="Gill Sans MT" panose="020B0502020104020203" pitchFamily="34" charset="0"/>
              </a:rPr>
              <a:t>volunteer-based </a:t>
            </a:r>
            <a:r>
              <a:rPr lang="en-US" sz="2400" dirty="0">
                <a:solidFill>
                  <a:schemeClr val="accent1"/>
                </a:solidFill>
                <a:latin typeface="Gill Sans MT" panose="020B0502020104020203" pitchFamily="34" charset="0"/>
              </a:rPr>
              <a:t>geographic technology </a:t>
            </a:r>
            <a:r>
              <a:rPr lang="en-US" sz="2400" dirty="0" smtClean="0">
                <a:solidFill>
                  <a:schemeClr val="accent1"/>
                </a:solidFill>
                <a:latin typeface="Gill Sans MT" panose="020B0502020104020203" pitchFamily="34" charset="0"/>
              </a:rPr>
              <a:t>(Swarm, </a:t>
            </a:r>
            <a:r>
              <a:rPr lang="en-US" sz="2400" dirty="0">
                <a:solidFill>
                  <a:schemeClr val="accent1"/>
                </a:solidFill>
                <a:latin typeface="Gill Sans MT" panose="020B0502020104020203" pitchFamily="34" charset="0"/>
              </a:rPr>
              <a:t>Yelp, geotagged Tweets, Flickr, etc.)</a:t>
            </a:r>
          </a:p>
        </p:txBody>
      </p:sp>
      <p:sp>
        <p:nvSpPr>
          <p:cNvPr id="15" name="Content Placeholder 1"/>
          <p:cNvSpPr txBox="1">
            <a:spLocks/>
          </p:cNvSpPr>
          <p:nvPr/>
        </p:nvSpPr>
        <p:spPr>
          <a:xfrm>
            <a:off x="0" y="4425204"/>
            <a:ext cx="5228168" cy="2432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smtClean="0">
                <a:solidFill>
                  <a:schemeClr val="tx1">
                    <a:lumMod val="75000"/>
                    <a:lumOff val="25000"/>
                  </a:schemeClr>
                </a:solidFill>
                <a:latin typeface="Gill Sans MT" panose="020B0502020104020203" pitchFamily="34" charset="0"/>
              </a:rPr>
              <a:t>online </a:t>
            </a:r>
            <a:r>
              <a:rPr lang="en-US" sz="4200" dirty="0">
                <a:solidFill>
                  <a:schemeClr val="tx1">
                    <a:lumMod val="75000"/>
                    <a:lumOff val="25000"/>
                  </a:schemeClr>
                </a:solidFill>
                <a:latin typeface="Gill Sans MT" panose="020B0502020104020203" pitchFamily="34" charset="0"/>
              </a:rPr>
              <a:t>mapping technology (Google Earth/Maps, Yelp, </a:t>
            </a:r>
            <a:r>
              <a:rPr lang="en-US" sz="4200" dirty="0" err="1">
                <a:solidFill>
                  <a:schemeClr val="tx1">
                    <a:lumMod val="75000"/>
                    <a:lumOff val="25000"/>
                  </a:schemeClr>
                </a:solidFill>
                <a:latin typeface="Gill Sans MT" panose="020B0502020104020203" pitchFamily="34" charset="0"/>
              </a:rPr>
              <a:t>FourSquare</a:t>
            </a:r>
            <a:r>
              <a:rPr lang="en-US" sz="4200" dirty="0">
                <a:solidFill>
                  <a:schemeClr val="tx1">
                    <a:lumMod val="75000"/>
                    <a:lumOff val="25000"/>
                  </a:schemeClr>
                </a:solidFill>
                <a:latin typeface="Gill Sans MT" panose="020B0502020104020203" pitchFamily="34" charset="0"/>
              </a:rPr>
              <a:t>)</a:t>
            </a:r>
          </a:p>
        </p:txBody>
      </p:sp>
      <p:sp>
        <p:nvSpPr>
          <p:cNvPr id="19"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tx1">
                    <a:lumMod val="75000"/>
                    <a:lumOff val="25000"/>
                  </a:schemeClr>
                </a:solidFill>
                <a:latin typeface="Gill Sans MT" panose="020B0502020104020203" pitchFamily="34" charset="0"/>
              </a:rPr>
              <a:t>internet/email</a:t>
            </a:r>
          </a:p>
        </p:txBody>
      </p:sp>
      <p:sp>
        <p:nvSpPr>
          <p:cNvPr id="20" name="Content Placeholder 1"/>
          <p:cNvSpPr txBox="1">
            <a:spLocks/>
          </p:cNvSpPr>
          <p:nvPr/>
        </p:nvSpPr>
        <p:spPr>
          <a:xfrm>
            <a:off x="825499" y="1703169"/>
            <a:ext cx="3043768" cy="8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smart phone</a:t>
            </a:r>
          </a:p>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(iPhone, Android, etc.)</a:t>
            </a:r>
          </a:p>
        </p:txBody>
      </p:sp>
      <p:sp>
        <p:nvSpPr>
          <p:cNvPr id="21"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
        <p:nvSpPr>
          <p:cNvPr id="22" name="Content Placeholder 1"/>
          <p:cNvSpPr txBox="1">
            <a:spLocks/>
          </p:cNvSpPr>
          <p:nvPr/>
        </p:nvSpPr>
        <p:spPr>
          <a:xfrm>
            <a:off x="8411631" y="4307063"/>
            <a:ext cx="3517610" cy="128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latin typeface="Gill Sans MT" panose="020B0502020104020203" pitchFamily="34" charset="0"/>
              </a:rPr>
              <a:t>social </a:t>
            </a:r>
            <a:r>
              <a:rPr lang="en-US" sz="2400" dirty="0">
                <a:solidFill>
                  <a:schemeClr val="tx1">
                    <a:lumMod val="75000"/>
                    <a:lumOff val="25000"/>
                  </a:schemeClr>
                </a:solidFill>
                <a:latin typeface="Gill Sans MT" panose="020B0502020104020203" pitchFamily="34" charset="0"/>
              </a:rPr>
              <a:t>media (Facebook, Twitter, Instagram, LinkedIn, Snapchat, </a:t>
            </a:r>
            <a:r>
              <a:rPr lang="en-US" sz="2400" dirty="0" err="1">
                <a:solidFill>
                  <a:schemeClr val="tx1">
                    <a:lumMod val="75000"/>
                    <a:lumOff val="25000"/>
                  </a:schemeClr>
                </a:solidFill>
                <a:latin typeface="Gill Sans MT" panose="020B0502020104020203" pitchFamily="34" charset="0"/>
              </a:rPr>
              <a:t>YikYak</a:t>
            </a:r>
            <a:r>
              <a:rPr lang="en-US" sz="2400" dirty="0">
                <a:solidFill>
                  <a:schemeClr val="tx1">
                    <a:lumMod val="75000"/>
                    <a:lumOff val="25000"/>
                  </a:schemeClr>
                </a:solidFill>
                <a:latin typeface="Gill Sans MT" panose="020B0502020104020203" pitchFamily="34" charset="0"/>
              </a:rPr>
              <a:t>)</a:t>
            </a:r>
          </a:p>
        </p:txBody>
      </p:sp>
    </p:spTree>
    <p:extLst>
      <p:ext uri="{BB962C8B-B14F-4D97-AF65-F5344CB8AC3E}">
        <p14:creationId xmlns:p14="http://schemas.microsoft.com/office/powerpoint/2010/main" val="1488857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4817532" y="5641602"/>
            <a:ext cx="4318002" cy="13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accent1"/>
                </a:solidFill>
                <a:latin typeface="Gill Sans MT" panose="020B0502020104020203" pitchFamily="34" charset="0"/>
              </a:rPr>
              <a:t>open-source </a:t>
            </a:r>
            <a:r>
              <a:rPr lang="en-US" sz="2400" dirty="0">
                <a:solidFill>
                  <a:schemeClr val="accent1"/>
                </a:solidFill>
                <a:latin typeface="Gill Sans MT" panose="020B0502020104020203" pitchFamily="34" charset="0"/>
              </a:rPr>
              <a:t>mapping (OpenStreetMap, Ushahidi, </a:t>
            </a:r>
            <a:r>
              <a:rPr lang="en-US" sz="2400" dirty="0" err="1">
                <a:solidFill>
                  <a:schemeClr val="accent1"/>
                </a:solidFill>
                <a:latin typeface="Gill Sans MT" panose="020B0502020104020203" pitchFamily="34" charset="0"/>
              </a:rPr>
              <a:t>WikiMapia</a:t>
            </a:r>
            <a:r>
              <a:rPr lang="en-US" sz="2400" dirty="0">
                <a:solidFill>
                  <a:schemeClr val="accent1"/>
                </a:solidFill>
                <a:latin typeface="Gill Sans MT" panose="020B0502020104020203" pitchFamily="34" charset="0"/>
              </a:rPr>
              <a:t>, etc.)</a:t>
            </a:r>
          </a:p>
        </p:txBody>
      </p:sp>
      <p:sp>
        <p:nvSpPr>
          <p:cNvPr id="12" name="TextBox 11"/>
          <p:cNvSpPr txBox="1">
            <a:spLocks noChangeArrowheads="1"/>
          </p:cNvSpPr>
          <p:nvPr/>
        </p:nvSpPr>
        <p:spPr bwMode="auto">
          <a:xfrm>
            <a:off x="-1" y="122238"/>
            <a:ext cx="25960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70000"/>
              </a:lnSpc>
            </a:pPr>
            <a:r>
              <a:rPr lang="en-US" altLang="en-US" sz="7000" b="1" cap="small" spc="300" dirty="0">
                <a:solidFill>
                  <a:schemeClr val="accent1"/>
                </a:solidFill>
                <a:latin typeface="Gill Sans MT" panose="020B0502020104020203" pitchFamily="34" charset="0"/>
                <a:cs typeface="Tahoma" panose="020B0604030504040204" pitchFamily="34" charset="0"/>
              </a:rPr>
              <a:t>p</a:t>
            </a:r>
            <a:r>
              <a:rPr lang="en-US" altLang="en-US" sz="7000" b="1" cap="small" spc="300" dirty="0" smtClean="0">
                <a:solidFill>
                  <a:schemeClr val="accent1"/>
                </a:solidFill>
                <a:latin typeface="Gill Sans MT" panose="020B0502020104020203" pitchFamily="34" charset="0"/>
                <a:cs typeface="Tahoma" panose="020B0604030504040204" pitchFamily="34" charset="0"/>
              </a:rPr>
              <a:t>oll: </a:t>
            </a:r>
          </a:p>
          <a:p>
            <a:pPr eaLnBrk="1" hangingPunct="1">
              <a:lnSpc>
                <a:spcPct val="70000"/>
              </a:lnSpc>
            </a:pPr>
            <a:r>
              <a:rPr lang="en-US" altLang="en-US" sz="5000" dirty="0" smtClean="0">
                <a:solidFill>
                  <a:schemeClr val="accent2"/>
                </a:solidFill>
                <a:latin typeface="Gill Sans MT Condensed" panose="020B0506020104020203" pitchFamily="34" charset="0"/>
                <a:cs typeface="Tahoma" panose="020B0604030504040204" pitchFamily="34" charset="0"/>
              </a:rPr>
              <a:t>have you…</a:t>
            </a:r>
            <a:endParaRPr lang="en-US" altLang="en-US" sz="5000" dirty="0">
              <a:solidFill>
                <a:schemeClr val="accent2"/>
              </a:solidFill>
              <a:latin typeface="Gill Sans MT Condensed" panose="020B0506020104020203" pitchFamily="34" charset="0"/>
              <a:cs typeface="Tahoma" panose="020B0604030504040204" pitchFamily="34" charset="0"/>
            </a:endParaRPr>
          </a:p>
        </p:txBody>
      </p:sp>
      <p:sp>
        <p:nvSpPr>
          <p:cNvPr id="14" name="Content Placeholder 1"/>
          <p:cNvSpPr txBox="1">
            <a:spLocks/>
          </p:cNvSpPr>
          <p:nvPr/>
        </p:nvSpPr>
        <p:spPr>
          <a:xfrm>
            <a:off x="7852833" y="154643"/>
            <a:ext cx="4318002" cy="1350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latin typeface="Gill Sans MT" panose="020B0502020104020203" pitchFamily="34" charset="0"/>
              </a:rPr>
              <a:t>volunteer-based </a:t>
            </a:r>
            <a:r>
              <a:rPr lang="en-US" sz="2400" dirty="0">
                <a:solidFill>
                  <a:schemeClr val="tx1">
                    <a:lumMod val="75000"/>
                    <a:lumOff val="25000"/>
                  </a:schemeClr>
                </a:solidFill>
                <a:latin typeface="Gill Sans MT" panose="020B0502020104020203" pitchFamily="34" charset="0"/>
              </a:rPr>
              <a:t>geographic technology </a:t>
            </a:r>
            <a:r>
              <a:rPr lang="en-US" sz="2400" dirty="0" smtClean="0">
                <a:solidFill>
                  <a:schemeClr val="tx1">
                    <a:lumMod val="75000"/>
                    <a:lumOff val="25000"/>
                  </a:schemeClr>
                </a:solidFill>
                <a:latin typeface="Gill Sans MT" panose="020B0502020104020203" pitchFamily="34" charset="0"/>
              </a:rPr>
              <a:t>(Swarm, </a:t>
            </a:r>
            <a:r>
              <a:rPr lang="en-US" sz="2400" dirty="0">
                <a:solidFill>
                  <a:schemeClr val="tx1">
                    <a:lumMod val="75000"/>
                    <a:lumOff val="25000"/>
                  </a:schemeClr>
                </a:solidFill>
                <a:latin typeface="Gill Sans MT" panose="020B0502020104020203" pitchFamily="34" charset="0"/>
              </a:rPr>
              <a:t>Yelp, geotagged Tweets, Flickr, etc.)</a:t>
            </a:r>
          </a:p>
        </p:txBody>
      </p:sp>
      <p:sp>
        <p:nvSpPr>
          <p:cNvPr id="15" name="Content Placeholder 1"/>
          <p:cNvSpPr txBox="1">
            <a:spLocks/>
          </p:cNvSpPr>
          <p:nvPr/>
        </p:nvSpPr>
        <p:spPr>
          <a:xfrm>
            <a:off x="0" y="4425204"/>
            <a:ext cx="5228168" cy="2432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smtClean="0">
                <a:solidFill>
                  <a:schemeClr val="tx1">
                    <a:lumMod val="75000"/>
                    <a:lumOff val="25000"/>
                  </a:schemeClr>
                </a:solidFill>
                <a:latin typeface="Gill Sans MT" panose="020B0502020104020203" pitchFamily="34" charset="0"/>
              </a:rPr>
              <a:t>online </a:t>
            </a:r>
            <a:r>
              <a:rPr lang="en-US" sz="4200" dirty="0">
                <a:solidFill>
                  <a:schemeClr val="tx1">
                    <a:lumMod val="75000"/>
                    <a:lumOff val="25000"/>
                  </a:schemeClr>
                </a:solidFill>
                <a:latin typeface="Gill Sans MT" panose="020B0502020104020203" pitchFamily="34" charset="0"/>
              </a:rPr>
              <a:t>mapping technology (Google Earth/Maps, Yelp, </a:t>
            </a:r>
            <a:r>
              <a:rPr lang="en-US" sz="4200" dirty="0" err="1">
                <a:solidFill>
                  <a:schemeClr val="tx1">
                    <a:lumMod val="75000"/>
                    <a:lumOff val="25000"/>
                  </a:schemeClr>
                </a:solidFill>
                <a:latin typeface="Gill Sans MT" panose="020B0502020104020203" pitchFamily="34" charset="0"/>
              </a:rPr>
              <a:t>FourSquare</a:t>
            </a:r>
            <a:r>
              <a:rPr lang="en-US" sz="4200" dirty="0">
                <a:solidFill>
                  <a:schemeClr val="tx1">
                    <a:lumMod val="75000"/>
                    <a:lumOff val="25000"/>
                  </a:schemeClr>
                </a:solidFill>
                <a:latin typeface="Gill Sans MT" panose="020B0502020104020203" pitchFamily="34" charset="0"/>
              </a:rPr>
              <a:t>)</a:t>
            </a:r>
          </a:p>
        </p:txBody>
      </p:sp>
      <p:sp>
        <p:nvSpPr>
          <p:cNvPr id="16" name="Content Placeholder 1"/>
          <p:cNvSpPr txBox="1">
            <a:spLocks/>
          </p:cNvSpPr>
          <p:nvPr/>
        </p:nvSpPr>
        <p:spPr>
          <a:xfrm>
            <a:off x="1765738" y="3878517"/>
            <a:ext cx="2490952"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schemeClr val="tx1">
                    <a:lumMod val="75000"/>
                    <a:lumOff val="25000"/>
                  </a:schemeClr>
                </a:solidFill>
                <a:latin typeface="Gill Sans MT" panose="020B0502020104020203" pitchFamily="34" charset="0"/>
              </a:rPr>
              <a:t>internet/email</a:t>
            </a:r>
          </a:p>
        </p:txBody>
      </p:sp>
      <p:sp>
        <p:nvSpPr>
          <p:cNvPr id="18" name="Content Placeholder 1"/>
          <p:cNvSpPr txBox="1">
            <a:spLocks/>
          </p:cNvSpPr>
          <p:nvPr/>
        </p:nvSpPr>
        <p:spPr>
          <a:xfrm>
            <a:off x="825499" y="1703169"/>
            <a:ext cx="3043768" cy="8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smart phone</a:t>
            </a:r>
          </a:p>
          <a:p>
            <a:pPr marL="0" indent="0">
              <a:spcBef>
                <a:spcPts val="0"/>
              </a:spcBef>
              <a:buFont typeface="Arial" panose="020B0604020202020204" pitchFamily="34" charset="0"/>
              <a:buNone/>
            </a:pPr>
            <a:r>
              <a:rPr lang="en-US" sz="2400" dirty="0" smtClean="0">
                <a:solidFill>
                  <a:schemeClr val="tx1">
                    <a:lumMod val="75000"/>
                    <a:lumOff val="25000"/>
                  </a:schemeClr>
                </a:solidFill>
                <a:latin typeface="Gill Sans MT" panose="020B0502020104020203" pitchFamily="34" charset="0"/>
              </a:rPr>
              <a:t>(iPhone, Android, etc.)</a:t>
            </a:r>
          </a:p>
        </p:txBody>
      </p:sp>
      <p:sp>
        <p:nvSpPr>
          <p:cNvPr id="19" name="Content Placeholder 1"/>
          <p:cNvSpPr txBox="1">
            <a:spLocks/>
          </p:cNvSpPr>
          <p:nvPr/>
        </p:nvSpPr>
        <p:spPr>
          <a:xfrm>
            <a:off x="4665134" y="2811325"/>
            <a:ext cx="2125133" cy="507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chemeClr val="tx1">
                    <a:lumMod val="75000"/>
                    <a:lumOff val="25000"/>
                  </a:schemeClr>
                </a:solidFill>
                <a:latin typeface="Gill Sans MT" panose="020B0502020104020203" pitchFamily="34" charset="0"/>
              </a:rPr>
              <a:t>computer</a:t>
            </a:r>
          </a:p>
        </p:txBody>
      </p:sp>
      <p:sp>
        <p:nvSpPr>
          <p:cNvPr id="20" name="Content Placeholder 1"/>
          <p:cNvSpPr txBox="1">
            <a:spLocks/>
          </p:cNvSpPr>
          <p:nvPr/>
        </p:nvSpPr>
        <p:spPr>
          <a:xfrm>
            <a:off x="8411631" y="4307063"/>
            <a:ext cx="3517610" cy="128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75000"/>
                    <a:lumOff val="25000"/>
                  </a:schemeClr>
                </a:solidFill>
                <a:latin typeface="Gill Sans MT" panose="020B0502020104020203" pitchFamily="34" charset="0"/>
              </a:rPr>
              <a:t>social </a:t>
            </a:r>
            <a:r>
              <a:rPr lang="en-US" sz="2400" dirty="0">
                <a:solidFill>
                  <a:schemeClr val="tx1">
                    <a:lumMod val="75000"/>
                    <a:lumOff val="25000"/>
                  </a:schemeClr>
                </a:solidFill>
                <a:latin typeface="Gill Sans MT" panose="020B0502020104020203" pitchFamily="34" charset="0"/>
              </a:rPr>
              <a:t>media (Facebook, Twitter, Instagram, LinkedIn, Snapchat, </a:t>
            </a:r>
            <a:r>
              <a:rPr lang="en-US" sz="2400" dirty="0" err="1">
                <a:solidFill>
                  <a:schemeClr val="tx1">
                    <a:lumMod val="75000"/>
                    <a:lumOff val="25000"/>
                  </a:schemeClr>
                </a:solidFill>
                <a:latin typeface="Gill Sans MT" panose="020B0502020104020203" pitchFamily="34" charset="0"/>
              </a:rPr>
              <a:t>YikYak</a:t>
            </a:r>
            <a:r>
              <a:rPr lang="en-US" sz="2400" dirty="0">
                <a:solidFill>
                  <a:schemeClr val="tx1">
                    <a:lumMod val="75000"/>
                    <a:lumOff val="25000"/>
                  </a:schemeClr>
                </a:solidFill>
                <a:latin typeface="Gill Sans MT" panose="020B0502020104020203" pitchFamily="34" charset="0"/>
              </a:rPr>
              <a:t>)</a:t>
            </a:r>
          </a:p>
        </p:txBody>
      </p:sp>
    </p:spTree>
    <p:extLst>
      <p:ext uri="{BB962C8B-B14F-4D97-AF65-F5344CB8AC3E}">
        <p14:creationId xmlns:p14="http://schemas.microsoft.com/office/powerpoint/2010/main" val="3619184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16704</TotalTime>
  <Words>2683</Words>
  <Application>Microsoft Office PowerPoint</Application>
  <PresentationFormat>Widescreen</PresentationFormat>
  <Paragraphs>297</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Bell MT</vt:lpstr>
      <vt:lpstr>Calibri</vt:lpstr>
      <vt:lpstr>Calibri Light</vt:lpstr>
      <vt:lpstr>Corbel</vt:lpstr>
      <vt:lpstr>Gill Sans MT</vt:lpstr>
      <vt:lpstr>Gill Sans MT Condensed</vt:lpstr>
      <vt:lpstr>Gill Sans MT Ext Condensed Bold</vt:lpstr>
      <vt:lpstr>굴림</vt:lpstr>
      <vt:lpstr>Tahoma</vt:lpstr>
      <vt:lpstr>Times New Roman</vt:lpstr>
      <vt:lpstr>Office Theme</vt:lpstr>
      <vt:lpstr>Welcome to  Urban Geographic  Information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Microsoft account</cp:lastModifiedBy>
  <cp:revision>1162</cp:revision>
  <cp:lastPrinted>2014-10-30T17:26:33Z</cp:lastPrinted>
  <dcterms:created xsi:type="dcterms:W3CDTF">2014-05-24T02:30:25Z</dcterms:created>
  <dcterms:modified xsi:type="dcterms:W3CDTF">2016-02-29T17:58:58Z</dcterms:modified>
</cp:coreProperties>
</file>